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FF3300"/>
    <a:srgbClr val="F8DB08"/>
    <a:srgbClr val="F53954"/>
    <a:srgbClr val="B400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60" autoAdjust="0"/>
    <p:restoredTop sz="94660"/>
  </p:normalViewPr>
  <p:slideViewPr>
    <p:cSldViewPr>
      <p:cViewPr varScale="1">
        <p:scale>
          <a:sx n="76" d="100"/>
          <a:sy n="76" d="100"/>
        </p:scale>
        <p:origin x="3114" y="-11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97417-8100-4F54-AD9F-AA42DAB9386E}" type="datetimeFigureOut">
              <a:rPr kumimoji="1" lang="ja-JP" altLang="en-US" smtClean="0"/>
              <a:pPr/>
              <a:t>2015/11/11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30CEF-CDBB-4B6D-BB54-F14079BAB55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97417-8100-4F54-AD9F-AA42DAB9386E}" type="datetimeFigureOut">
              <a:rPr kumimoji="1" lang="ja-JP" altLang="en-US" smtClean="0"/>
              <a:pPr/>
              <a:t>2015/11/11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30CEF-CDBB-4B6D-BB54-F14079BAB55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97417-8100-4F54-AD9F-AA42DAB9386E}" type="datetimeFigureOut">
              <a:rPr kumimoji="1" lang="ja-JP" altLang="en-US" smtClean="0"/>
              <a:pPr/>
              <a:t>2015/11/11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30CEF-CDBB-4B6D-BB54-F14079BAB55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97417-8100-4F54-AD9F-AA42DAB9386E}" type="datetimeFigureOut">
              <a:rPr kumimoji="1" lang="ja-JP" altLang="en-US" smtClean="0"/>
              <a:pPr/>
              <a:t>2015/11/11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30CEF-CDBB-4B6D-BB54-F14079BAB55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97417-8100-4F54-AD9F-AA42DAB9386E}" type="datetimeFigureOut">
              <a:rPr kumimoji="1" lang="ja-JP" altLang="en-US" smtClean="0"/>
              <a:pPr/>
              <a:t>2015/11/11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30CEF-CDBB-4B6D-BB54-F14079BAB55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97417-8100-4F54-AD9F-AA42DAB9386E}" type="datetimeFigureOut">
              <a:rPr kumimoji="1" lang="ja-JP" altLang="en-US" smtClean="0"/>
              <a:pPr/>
              <a:t>2015/11/11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30CEF-CDBB-4B6D-BB54-F14079BAB55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97417-8100-4F54-AD9F-AA42DAB9386E}" type="datetimeFigureOut">
              <a:rPr kumimoji="1" lang="ja-JP" altLang="en-US" smtClean="0"/>
              <a:pPr/>
              <a:t>2015/11/11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30CEF-CDBB-4B6D-BB54-F14079BAB55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97417-8100-4F54-AD9F-AA42DAB9386E}" type="datetimeFigureOut">
              <a:rPr kumimoji="1" lang="ja-JP" altLang="en-US" smtClean="0"/>
              <a:pPr/>
              <a:t>2015/11/11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30CEF-CDBB-4B6D-BB54-F14079BAB55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97417-8100-4F54-AD9F-AA42DAB9386E}" type="datetimeFigureOut">
              <a:rPr kumimoji="1" lang="ja-JP" altLang="en-US" smtClean="0"/>
              <a:pPr/>
              <a:t>2015/11/11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30CEF-CDBB-4B6D-BB54-F14079BAB55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97417-8100-4F54-AD9F-AA42DAB9386E}" type="datetimeFigureOut">
              <a:rPr kumimoji="1" lang="ja-JP" altLang="en-US" smtClean="0"/>
              <a:pPr/>
              <a:t>2015/11/11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30CEF-CDBB-4B6D-BB54-F14079BAB55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97417-8100-4F54-AD9F-AA42DAB9386E}" type="datetimeFigureOut">
              <a:rPr kumimoji="1" lang="ja-JP" altLang="en-US" smtClean="0"/>
              <a:pPr/>
              <a:t>2015/11/11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30CEF-CDBB-4B6D-BB54-F14079BAB55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97417-8100-4F54-AD9F-AA42DAB9386E}" type="datetimeFigureOut">
              <a:rPr kumimoji="1" lang="ja-JP" altLang="en-US" smtClean="0"/>
              <a:pPr/>
              <a:t>2015/11/11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30CEF-CDBB-4B6D-BB54-F14079BAB55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wmf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:\イラスト\罫線・用紙・背景\和風便箋_jpg\0-24.jpg"/>
          <p:cNvPicPr>
            <a:picLocks noChangeAspect="1" noChangeArrowheads="1"/>
          </p:cNvPicPr>
          <p:nvPr/>
        </p:nvPicPr>
        <p:blipFill>
          <a:blip r:embed="rId2" cstate="print">
            <a:lum bright="16000"/>
          </a:blip>
          <a:srcRect/>
          <a:stretch>
            <a:fillRect/>
          </a:stretch>
        </p:blipFill>
        <p:spPr bwMode="auto">
          <a:xfrm>
            <a:off x="-531440" y="-231576"/>
            <a:ext cx="7916431" cy="10740936"/>
          </a:xfrm>
          <a:prstGeom prst="rect">
            <a:avLst/>
          </a:prstGeom>
          <a:noFill/>
        </p:spPr>
      </p:pic>
      <p:sp>
        <p:nvSpPr>
          <p:cNvPr id="5" name="タイトル 1"/>
          <p:cNvSpPr>
            <a:spLocks noGrp="1"/>
          </p:cNvSpPr>
          <p:nvPr>
            <p:ph type="ctrTitle"/>
          </p:nvPr>
        </p:nvSpPr>
        <p:spPr>
          <a:xfrm>
            <a:off x="-325296" y="124153"/>
            <a:ext cx="7416824" cy="1516479"/>
          </a:xfrm>
          <a:solidFill>
            <a:srgbClr val="F53954"/>
          </a:solidFill>
        </p:spPr>
        <p:txBody>
          <a:bodyPr bIns="0" anchor="b" anchorCtr="0">
            <a:normAutofit/>
          </a:bodyPr>
          <a:lstStyle/>
          <a:p>
            <a:pPr>
              <a:lnSpc>
                <a:spcPts val="5400"/>
              </a:lnSpc>
            </a:pPr>
            <a:r>
              <a:rPr lang="ja-JP" altLang="en-US" sz="6700" b="1" spc="-300" dirty="0" smtClean="0">
                <a:ln w="12700" cmpd="sng">
                  <a:solidFill>
                    <a:srgbClr val="FF0000">
                      <a:alpha val="54000"/>
                    </a:srgbClr>
                  </a:solidFill>
                </a:ln>
                <a:solidFill>
                  <a:srgbClr val="FFFF00"/>
                </a:solidFill>
              </a:rPr>
              <a:t>中国 </a:t>
            </a:r>
            <a:r>
              <a:rPr lang="ja-JP" altLang="ja-JP" sz="6700" b="1" spc="-300" dirty="0" smtClean="0">
                <a:ln w="12700" cmpd="sng">
                  <a:solidFill>
                    <a:srgbClr val="FF0000">
                      <a:alpha val="54000"/>
                    </a:srgbClr>
                  </a:solidFill>
                </a:ln>
                <a:solidFill>
                  <a:srgbClr val="FFFF00"/>
                </a:solidFill>
              </a:rPr>
              <a:t>大連理工大学</a:t>
            </a:r>
            <a:r>
              <a:rPr lang="en-US" altLang="ja-JP" sz="6700" b="1" dirty="0" smtClean="0">
                <a:ln w="12700" cmpd="sng">
                  <a:solidFill>
                    <a:srgbClr val="FF0000">
                      <a:alpha val="54000"/>
                    </a:srgbClr>
                  </a:solidFill>
                </a:ln>
                <a:solidFill>
                  <a:srgbClr val="FFFF00"/>
                </a:solidFill>
              </a:rPr>
              <a:t/>
            </a:r>
            <a:br>
              <a:rPr lang="en-US" altLang="ja-JP" sz="6700" b="1" dirty="0" smtClean="0">
                <a:ln w="12700" cmpd="sng">
                  <a:solidFill>
                    <a:srgbClr val="FF0000">
                      <a:alpha val="54000"/>
                    </a:srgbClr>
                  </a:solidFill>
                </a:ln>
                <a:solidFill>
                  <a:srgbClr val="FFFF00"/>
                </a:solidFill>
              </a:rPr>
            </a:br>
            <a:r>
              <a:rPr lang="ja-JP" altLang="ja-JP" sz="5200" b="1" spc="-300" dirty="0" smtClean="0">
                <a:ln w="12700" cmpd="sng">
                  <a:solidFill>
                    <a:srgbClr val="FF0000">
                      <a:alpha val="54000"/>
                    </a:srgbClr>
                  </a:solidFill>
                </a:ln>
                <a:solidFill>
                  <a:srgbClr val="FFFF00"/>
                </a:solidFill>
              </a:rPr>
              <a:t>学生交流イベント</a:t>
            </a:r>
            <a:endParaRPr kumimoji="1" lang="ja-JP" altLang="en-US" sz="5200" spc="-300" dirty="0">
              <a:ln w="12700" cmpd="sng">
                <a:solidFill>
                  <a:srgbClr val="FF0000">
                    <a:alpha val="54000"/>
                  </a:srgbClr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/>
          </p:nvPr>
        </p:nvSpPr>
        <p:spPr>
          <a:xfrm>
            <a:off x="692696" y="1655706"/>
            <a:ext cx="5616624" cy="7766814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>
              <a:lnSpc>
                <a:spcPts val="1800"/>
              </a:lnSpc>
            </a:pPr>
            <a:r>
              <a:rPr lang="ja-JP" altLang="ja-JP" sz="1300" dirty="0" smtClean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平成２</a:t>
            </a:r>
            <a:r>
              <a:rPr lang="ja-JP" altLang="en-US" sz="1300" dirty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７</a:t>
            </a:r>
            <a:r>
              <a:rPr lang="ja-JP" altLang="ja-JP" sz="1300" dirty="0" smtClean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年１</a:t>
            </a:r>
            <a:r>
              <a:rPr lang="ja-JP" altLang="en-US" sz="1300" dirty="0" smtClean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１</a:t>
            </a:r>
            <a:r>
              <a:rPr lang="ja-JP" altLang="ja-JP" sz="1300" dirty="0" smtClean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月</a:t>
            </a:r>
            <a:r>
              <a:rPr lang="ja-JP" altLang="en-US" sz="1300" dirty="0" smtClean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２</a:t>
            </a:r>
            <a:r>
              <a:rPr lang="ja-JP" altLang="en-US" sz="1300" dirty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６</a:t>
            </a:r>
            <a:r>
              <a:rPr lang="ja-JP" altLang="ja-JP" sz="1300" dirty="0" smtClean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日</a:t>
            </a:r>
            <a:r>
              <a:rPr lang="ja-JP" altLang="en-US" sz="1300" dirty="0" smtClean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（木）</a:t>
            </a:r>
            <a:r>
              <a:rPr lang="ja-JP" altLang="ja-JP" sz="1300" dirty="0" smtClean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に</a:t>
            </a:r>
            <a:r>
              <a:rPr lang="ja-JP" altLang="ja-JP" sz="1300" dirty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本学の協定校である大連理工大学</a:t>
            </a:r>
            <a:r>
              <a:rPr lang="ja-JP" altLang="ja-JP" sz="1300" dirty="0" smtClean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から</a:t>
            </a:r>
            <a:r>
              <a:rPr lang="ja-JP" altLang="en-US" sz="1300" dirty="0" smtClean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２６</a:t>
            </a:r>
            <a:r>
              <a:rPr lang="ja-JP" altLang="ja-JP" sz="1300" dirty="0" smtClean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名</a:t>
            </a:r>
            <a:r>
              <a:rPr lang="ja-JP" altLang="ja-JP" sz="1300" dirty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の学生が来学します。学務・国際部国際課では、その際に交流を希望する日本人学生ならびに留学生を募集します。中国に興味・関心のある方、自分の英語や中国語を試したい方は奮ってご応募ください</a:t>
            </a:r>
            <a:r>
              <a:rPr lang="ja-JP" altLang="ja-JP" sz="1300" dirty="0" smtClean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。</a:t>
            </a:r>
            <a:endParaRPr lang="en-US" altLang="ja-JP" sz="1300" dirty="0" smtClean="0">
              <a:solidFill>
                <a:srgbClr val="80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l"/>
            <a:r>
              <a:rPr lang="ja-JP" altLang="en-US" sz="200" dirty="0" smtClean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　　　　</a:t>
            </a:r>
            <a:endParaRPr lang="ja-JP" altLang="ja-JP" sz="200" dirty="0">
              <a:solidFill>
                <a:srgbClr val="80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l"/>
            <a:r>
              <a:rPr lang="zh-TW" altLang="ja-JP" sz="1300" b="1" dirty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日時</a:t>
            </a:r>
            <a:endParaRPr lang="ja-JP" altLang="ja-JP" sz="1300" dirty="0">
              <a:solidFill>
                <a:srgbClr val="80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l">
              <a:lnSpc>
                <a:spcPts val="1700"/>
              </a:lnSpc>
            </a:pPr>
            <a:r>
              <a:rPr lang="zh-TW" altLang="ja-JP" sz="1400" b="1" dirty="0" smtClean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２０１</a:t>
            </a:r>
            <a:r>
              <a:rPr lang="ja-JP" altLang="en-US" sz="1400" b="1" dirty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５</a:t>
            </a:r>
            <a:r>
              <a:rPr lang="zh-TW" altLang="ja-JP" sz="1400" b="1" dirty="0" smtClean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年１</a:t>
            </a:r>
            <a:r>
              <a:rPr lang="ja-JP" altLang="en-US" sz="1400" b="1" dirty="0" smtClean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１</a:t>
            </a:r>
            <a:r>
              <a:rPr lang="zh-TW" altLang="ja-JP" sz="1400" b="1" dirty="0" smtClean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月</a:t>
            </a:r>
            <a:r>
              <a:rPr lang="ja-JP" altLang="en-US" sz="1400" b="1" dirty="0" smtClean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２</a:t>
            </a:r>
            <a:r>
              <a:rPr lang="ja-JP" altLang="en-US" sz="1400" b="1" dirty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６</a:t>
            </a:r>
            <a:r>
              <a:rPr lang="zh-TW" altLang="ja-JP" sz="1400" b="1" dirty="0" smtClean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日（</a:t>
            </a:r>
            <a:r>
              <a:rPr lang="ja-JP" altLang="en-US" sz="1400" b="1" dirty="0" smtClean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木</a:t>
            </a:r>
            <a:r>
              <a:rPr lang="zh-TW" altLang="ja-JP" sz="1400" b="1" dirty="0" smtClean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）</a:t>
            </a:r>
            <a:endParaRPr lang="ja-JP" altLang="ja-JP" sz="1400" b="1" dirty="0">
              <a:solidFill>
                <a:srgbClr val="80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l">
              <a:lnSpc>
                <a:spcPts val="1700"/>
              </a:lnSpc>
            </a:pPr>
            <a:r>
              <a:rPr lang="zh-TW" altLang="ja-JP" sz="1400" b="1" dirty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１０：３０　</a:t>
            </a:r>
            <a:r>
              <a:rPr lang="ja-JP" altLang="en-US" sz="1400" b="1" dirty="0" smtClean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経営学部</a:t>
            </a:r>
            <a:r>
              <a:rPr lang="en-US" altLang="ja-JP" sz="1400" b="1" dirty="0" smtClean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400" b="1" dirty="0" smtClean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号館</a:t>
            </a:r>
            <a:r>
              <a:rPr lang="en-US" altLang="ja-JP" sz="1400" b="1" dirty="0" smtClean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2</a:t>
            </a:r>
            <a:r>
              <a:rPr lang="ja-JP" altLang="en-US" sz="1400" b="1" dirty="0" smtClean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階 大会議室　</a:t>
            </a:r>
            <a:r>
              <a:rPr lang="ja-JP" altLang="en-US" sz="1400" b="1" dirty="0" smtClean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（受付は中会議室）</a:t>
            </a:r>
            <a:endParaRPr lang="ja-JP" altLang="ja-JP" sz="1400" b="1" dirty="0">
              <a:solidFill>
                <a:srgbClr val="80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l"/>
            <a:r>
              <a:rPr lang="ja-JP" altLang="ja-JP" sz="1300" dirty="0" smtClean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１０：３０－１</a:t>
            </a:r>
            <a:r>
              <a:rPr lang="ja-JP" altLang="en-US" sz="1300" dirty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０</a:t>
            </a:r>
            <a:r>
              <a:rPr lang="ja-JP" altLang="ja-JP" sz="1300" dirty="0" smtClean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ja-JP" altLang="en-US" sz="1300" dirty="0" smtClean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４５</a:t>
            </a:r>
            <a:r>
              <a:rPr lang="ja-JP" altLang="ja-JP" sz="1300" dirty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　グループ分け</a:t>
            </a:r>
            <a:r>
              <a:rPr lang="ja-JP" altLang="ja-JP" sz="1300" dirty="0" smtClean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・移動</a:t>
            </a:r>
            <a:endParaRPr lang="ja-JP" altLang="ja-JP" sz="1300" dirty="0">
              <a:solidFill>
                <a:srgbClr val="80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l"/>
            <a:r>
              <a:rPr lang="ja-JP" altLang="ja-JP" sz="1300" dirty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１０：４５－１３：００　学生交流（ランチ含む）</a:t>
            </a:r>
          </a:p>
          <a:p>
            <a:pPr algn="l"/>
            <a:r>
              <a:rPr lang="ja-JP" altLang="ja-JP" sz="1300" dirty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１３：００－１３：４５　全体</a:t>
            </a:r>
            <a:r>
              <a:rPr lang="ja-JP" altLang="ja-JP" sz="1300" dirty="0" smtClean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発表</a:t>
            </a:r>
            <a:r>
              <a:rPr lang="ja-JP" altLang="en-US" sz="1300" dirty="0" smtClean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（各グループ</a:t>
            </a:r>
            <a:r>
              <a:rPr lang="en-US" altLang="ja-JP" sz="1300" dirty="0" smtClean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5</a:t>
            </a:r>
            <a:r>
              <a:rPr lang="ja-JP" altLang="en-US" sz="1300" dirty="0" smtClean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分）</a:t>
            </a:r>
            <a:r>
              <a:rPr lang="ja-JP" altLang="ja-JP" sz="1300" dirty="0" smtClean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・</a:t>
            </a:r>
            <a:r>
              <a:rPr lang="ja-JP" altLang="ja-JP" sz="1300" dirty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講評・記念撮影</a:t>
            </a:r>
          </a:p>
          <a:p>
            <a:pPr algn="l"/>
            <a:r>
              <a:rPr lang="ja-JP" altLang="ja-JP" sz="1300" dirty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１４：００　</a:t>
            </a:r>
            <a:r>
              <a:rPr lang="ja-JP" altLang="ja-JP" sz="1300" dirty="0" smtClean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解散</a:t>
            </a:r>
            <a:r>
              <a:rPr lang="en-US" altLang="ja-JP" sz="1300" dirty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 </a:t>
            </a:r>
            <a:endParaRPr lang="ja-JP" altLang="ja-JP" sz="1300" dirty="0">
              <a:solidFill>
                <a:srgbClr val="80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l"/>
            <a:r>
              <a:rPr lang="ja-JP" altLang="ja-JP" sz="1300" dirty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※メインは１０：３０－１３：００（２限目および昼休み）です</a:t>
            </a:r>
            <a:r>
              <a:rPr lang="ja-JP" altLang="ja-JP" sz="1300" dirty="0" smtClean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。</a:t>
            </a:r>
            <a:endParaRPr lang="en-US" altLang="ja-JP" sz="1300" dirty="0" smtClean="0">
              <a:solidFill>
                <a:srgbClr val="80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l"/>
            <a:r>
              <a:rPr lang="ja-JP" altLang="en-US" sz="1300" dirty="0" smtClean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ja-JP" sz="1300" dirty="0" smtClean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１３：００</a:t>
            </a:r>
            <a:r>
              <a:rPr lang="ja-JP" altLang="ja-JP" sz="1300" dirty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以降の参加が難しい場合はその旨予めご連絡ください。</a:t>
            </a:r>
          </a:p>
          <a:p>
            <a:pPr algn="l"/>
            <a:r>
              <a:rPr lang="en-US" altLang="ja-JP" sz="1300" dirty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 </a:t>
            </a:r>
            <a:endParaRPr lang="en-US" altLang="ja-JP" sz="1300" dirty="0" smtClean="0">
              <a:solidFill>
                <a:srgbClr val="80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l"/>
            <a:r>
              <a:rPr lang="ja-JP" altLang="ja-JP" sz="1300" b="1" dirty="0" smtClean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募集</a:t>
            </a:r>
            <a:r>
              <a:rPr lang="ja-JP" altLang="ja-JP" sz="1300" b="1" dirty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対象</a:t>
            </a:r>
            <a:endParaRPr lang="ja-JP" altLang="ja-JP" sz="1300" dirty="0">
              <a:solidFill>
                <a:srgbClr val="80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l"/>
            <a:r>
              <a:rPr lang="ja-JP" altLang="ja-JP" sz="1300" dirty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本学に所属する日本人学生および</a:t>
            </a:r>
            <a:r>
              <a:rPr lang="ja-JP" altLang="ja-JP" sz="1300" dirty="0" smtClean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留学生</a:t>
            </a:r>
            <a:r>
              <a:rPr lang="ja-JP" altLang="en-US" sz="1300" dirty="0" smtClean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２</a:t>
            </a:r>
            <a:r>
              <a:rPr lang="ja-JP" altLang="ja-JP" sz="1300" dirty="0" smtClean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０名</a:t>
            </a:r>
            <a:r>
              <a:rPr lang="ja-JP" altLang="en-US" sz="1300" dirty="0" smtClean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（先着</a:t>
            </a:r>
            <a:r>
              <a:rPr lang="ja-JP" altLang="en-US" sz="1300" dirty="0" smtClean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）</a:t>
            </a:r>
            <a:endParaRPr lang="en-US" altLang="ja-JP" sz="1300" dirty="0" smtClean="0">
              <a:solidFill>
                <a:srgbClr val="80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l"/>
            <a:r>
              <a:rPr lang="en-US" altLang="ja-JP" sz="1300" dirty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 </a:t>
            </a:r>
            <a:endParaRPr lang="ja-JP" altLang="ja-JP" sz="1300" dirty="0">
              <a:solidFill>
                <a:srgbClr val="80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l"/>
            <a:r>
              <a:rPr lang="ja-JP" altLang="ja-JP" sz="1300" b="1" dirty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使用言語</a:t>
            </a:r>
            <a:endParaRPr lang="ja-JP" altLang="ja-JP" sz="1300" dirty="0">
              <a:solidFill>
                <a:srgbClr val="80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l"/>
            <a:r>
              <a:rPr lang="ja-JP" altLang="ja-JP" sz="1300" dirty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英語・日本語・</a:t>
            </a:r>
            <a:r>
              <a:rPr lang="ja-JP" altLang="ja-JP" sz="1300" dirty="0" smtClean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中国語</a:t>
            </a:r>
            <a:r>
              <a:rPr lang="en-US" altLang="ja-JP" sz="1300" dirty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 </a:t>
            </a:r>
            <a:endParaRPr lang="en-US" altLang="ja-JP" sz="1300" dirty="0" smtClean="0">
              <a:solidFill>
                <a:srgbClr val="80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l"/>
            <a:endParaRPr lang="ja-JP" altLang="ja-JP" sz="1300" dirty="0">
              <a:solidFill>
                <a:srgbClr val="80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l"/>
            <a:r>
              <a:rPr lang="ja-JP" altLang="ja-JP" sz="1300" b="1" dirty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備考</a:t>
            </a:r>
            <a:endParaRPr lang="ja-JP" altLang="ja-JP" sz="1300" dirty="0">
              <a:solidFill>
                <a:srgbClr val="80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l"/>
            <a:r>
              <a:rPr lang="ja-JP" altLang="ja-JP" sz="1300" dirty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・学生交流会では「日中異文化体験</a:t>
            </a:r>
            <a:r>
              <a:rPr lang="ja-JP" altLang="ja-JP" sz="1300" dirty="0" smtClean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」と</a:t>
            </a:r>
            <a:r>
              <a:rPr lang="ja-JP" altLang="ja-JP" sz="1300" dirty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いうテーマで</a:t>
            </a:r>
            <a:r>
              <a:rPr lang="ja-JP" altLang="ja-JP" sz="1300" dirty="0" smtClean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ディスカッション</a:t>
            </a:r>
            <a:endParaRPr lang="en-US" altLang="ja-JP" sz="1300" dirty="0" smtClean="0">
              <a:solidFill>
                <a:srgbClr val="80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l"/>
            <a:r>
              <a:rPr lang="ja-JP" altLang="en-US" sz="1300" dirty="0" smtClean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ja-JP" sz="1300" dirty="0" smtClean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を</a:t>
            </a:r>
            <a:r>
              <a:rPr lang="ja-JP" altLang="ja-JP" sz="1300" dirty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します。</a:t>
            </a:r>
          </a:p>
          <a:p>
            <a:pPr algn="l"/>
            <a:r>
              <a:rPr lang="ja-JP" altLang="ja-JP" sz="1300" dirty="0" smtClean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・大連理工大学の</a:t>
            </a:r>
            <a:r>
              <a:rPr lang="ja-JP" altLang="ja-JP" sz="1300" dirty="0" smtClean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学生</a:t>
            </a:r>
            <a:r>
              <a:rPr lang="en-US" altLang="ja-JP" sz="1300" dirty="0" smtClean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6</a:t>
            </a:r>
            <a:r>
              <a:rPr lang="ja-JP" altLang="ja-JP" sz="1300" dirty="0" smtClean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名</a:t>
            </a:r>
            <a:r>
              <a:rPr lang="ja-JP" altLang="ja-JP" sz="1300" dirty="0" smtClean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、本学の</a:t>
            </a:r>
            <a:r>
              <a:rPr lang="ja-JP" altLang="ja-JP" sz="1300" dirty="0" smtClean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学生</a:t>
            </a:r>
            <a:r>
              <a:rPr lang="en-US" altLang="ja-JP" sz="1300" dirty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4</a:t>
            </a:r>
            <a:r>
              <a:rPr lang="ja-JP" altLang="ja-JP" sz="1300" dirty="0" smtClean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名</a:t>
            </a:r>
            <a:r>
              <a:rPr lang="ja-JP" altLang="ja-JP" sz="1300" dirty="0" smtClean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をひとつのグループと</a:t>
            </a:r>
            <a:endParaRPr lang="en-US" altLang="ja-JP" sz="1300" dirty="0" smtClean="0">
              <a:solidFill>
                <a:srgbClr val="80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l"/>
            <a:r>
              <a:rPr lang="ja-JP" altLang="en-US" sz="1300" dirty="0" smtClean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ja-JP" sz="1300" dirty="0" smtClean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します。</a:t>
            </a:r>
          </a:p>
          <a:p>
            <a:pPr algn="l"/>
            <a:r>
              <a:rPr lang="ja-JP" altLang="ja-JP" sz="1300" dirty="0" smtClean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・</a:t>
            </a:r>
            <a:r>
              <a:rPr lang="ja-JP" altLang="ja-JP" sz="1300" dirty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昼食</a:t>
            </a:r>
            <a:r>
              <a:rPr lang="ja-JP" altLang="ja-JP" sz="1300" dirty="0" smtClean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は学生</a:t>
            </a:r>
            <a:r>
              <a:rPr lang="ja-JP" altLang="ja-JP" sz="1300" dirty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食堂で取って</a:t>
            </a:r>
            <a:r>
              <a:rPr lang="ja-JP" altLang="ja-JP" sz="1300" dirty="0" smtClean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ください（</a:t>
            </a:r>
            <a:r>
              <a:rPr lang="ja-JP" altLang="ja-JP" sz="1300" dirty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当日無料利用券を配布します）。</a:t>
            </a:r>
          </a:p>
          <a:p>
            <a:pPr algn="l"/>
            <a:r>
              <a:rPr lang="en-US" altLang="ja-JP" sz="1300" dirty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 </a:t>
            </a:r>
            <a:endParaRPr lang="ja-JP" altLang="ja-JP" sz="1300" dirty="0">
              <a:solidFill>
                <a:srgbClr val="80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l"/>
            <a:r>
              <a:rPr lang="ja-JP" altLang="ja-JP" sz="1300" b="1" dirty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申込み期間・方法</a:t>
            </a:r>
            <a:endParaRPr lang="ja-JP" altLang="ja-JP" sz="1300" dirty="0">
              <a:solidFill>
                <a:srgbClr val="80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l"/>
            <a:r>
              <a:rPr lang="ja-JP" altLang="ja-JP" sz="1300" dirty="0" smtClean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２０１</a:t>
            </a:r>
            <a:r>
              <a:rPr lang="ja-JP" altLang="en-US" sz="1300" dirty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５</a:t>
            </a:r>
            <a:r>
              <a:rPr lang="ja-JP" altLang="ja-JP" sz="1300" dirty="0" smtClean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年</a:t>
            </a:r>
            <a:r>
              <a:rPr lang="ja-JP" altLang="ja-JP" sz="1300" dirty="0" smtClean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１１月</a:t>
            </a:r>
            <a:r>
              <a:rPr lang="ja-JP" altLang="en-US" sz="1300" dirty="0" smtClean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１</a:t>
            </a:r>
            <a:r>
              <a:rPr lang="ja-JP" altLang="en-US" sz="1300" dirty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１</a:t>
            </a:r>
            <a:r>
              <a:rPr lang="ja-JP" altLang="ja-JP" sz="1300" dirty="0" smtClean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日（</a:t>
            </a:r>
            <a:r>
              <a:rPr lang="ja-JP" altLang="en-US" sz="1300" dirty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水</a:t>
            </a:r>
            <a:r>
              <a:rPr lang="ja-JP" altLang="ja-JP" sz="1300" dirty="0" smtClean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）</a:t>
            </a:r>
            <a:r>
              <a:rPr lang="ja-JP" altLang="ja-JP" sz="1300" dirty="0" smtClean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～</a:t>
            </a:r>
            <a:r>
              <a:rPr lang="en-US" altLang="ja-JP" sz="1300" dirty="0" smtClean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en-US" altLang="ja-JP" sz="1300" dirty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8</a:t>
            </a:r>
            <a:r>
              <a:rPr lang="ja-JP" altLang="ja-JP" sz="1300" dirty="0" smtClean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日（</a:t>
            </a:r>
            <a:r>
              <a:rPr lang="ja-JP" altLang="en-US" sz="1300" dirty="0" smtClean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水</a:t>
            </a:r>
            <a:r>
              <a:rPr lang="ja-JP" altLang="ja-JP" sz="1300" dirty="0" smtClean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）</a:t>
            </a:r>
            <a:endParaRPr lang="ja-JP" altLang="ja-JP" sz="1300" dirty="0">
              <a:solidFill>
                <a:srgbClr val="80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l"/>
            <a:r>
              <a:rPr lang="ja-JP" altLang="ja-JP" sz="1300" dirty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件名を「大連理工大学の学生との交流希望」とし、①所属、②名前</a:t>
            </a:r>
            <a:r>
              <a:rPr lang="ja-JP" altLang="ja-JP" sz="1300" dirty="0" smtClean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、</a:t>
            </a:r>
            <a:endParaRPr lang="en-US" altLang="ja-JP" sz="1300" dirty="0" smtClean="0">
              <a:solidFill>
                <a:srgbClr val="80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l"/>
            <a:r>
              <a:rPr lang="ja-JP" altLang="ja-JP" sz="1300" dirty="0" smtClean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③</a:t>
            </a:r>
            <a:r>
              <a:rPr lang="ja-JP" altLang="ja-JP" sz="1300" dirty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連絡先電話番号を記入し、学務・国際部国際課</a:t>
            </a:r>
            <a:r>
              <a:rPr lang="ja-JP" altLang="ja-JP" sz="1300" dirty="0" smtClean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（</a:t>
            </a:r>
            <a:r>
              <a:rPr lang="en-US" altLang="ja-JP" sz="1300" dirty="0" smtClean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kokusai.koryu@ynu.ac.jp</a:t>
            </a:r>
            <a:r>
              <a:rPr lang="ja-JP" altLang="ja-JP" sz="1300" dirty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）</a:t>
            </a:r>
            <a:r>
              <a:rPr lang="ja-JP" altLang="ja-JP" sz="1300" dirty="0" smtClean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まで</a:t>
            </a:r>
            <a:r>
              <a:rPr lang="ja-JP" altLang="en-US" sz="1300" dirty="0" smtClean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メ</a:t>
            </a:r>
            <a:r>
              <a:rPr lang="ja-JP" altLang="ja-JP" sz="1300" dirty="0" smtClean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ール</a:t>
            </a:r>
            <a:r>
              <a:rPr lang="ja-JP" altLang="ja-JP" sz="1300" dirty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にてご連絡ください</a:t>
            </a:r>
            <a:r>
              <a:rPr lang="ja-JP" altLang="ja-JP" sz="1300" dirty="0" smtClean="0">
                <a:solidFill>
                  <a:srgbClr val="800000"/>
                </a:solidFill>
                <a:latin typeface="HG丸ｺﾞｼｯｸM-PRO" pitchFamily="50" charset="-128"/>
                <a:ea typeface="HG丸ｺﾞｼｯｸM-PRO" pitchFamily="50" charset="-128"/>
              </a:rPr>
              <a:t>。</a:t>
            </a:r>
            <a:endParaRPr kumimoji="1" lang="ja-JP" altLang="en-US" sz="1300" dirty="0">
              <a:solidFill>
                <a:srgbClr val="80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260648" y="9561512"/>
            <a:ext cx="6408712" cy="216025"/>
          </a:xfrm>
          <a:prstGeom prst="rect">
            <a:avLst/>
          </a:prstGeom>
          <a:solidFill>
            <a:srgbClr val="F53954">
              <a:alpha val="79000"/>
            </a:srgbClr>
          </a:solidFill>
        </p:spPr>
        <p:txBody>
          <a:bodyPr vert="horz" lIns="0" tIns="0" rIns="0" bIns="0" rtlCol="0" anchor="ctr">
            <a:normAutofit fontScale="97500"/>
          </a:bodyPr>
          <a:lstStyle/>
          <a:p>
            <a:pPr algn="ctr"/>
            <a:r>
              <a:rPr lang="ja-JP" altLang="ja-JP" sz="1200" b="1" dirty="0" smtClean="0">
                <a:solidFill>
                  <a:srgbClr val="FFFF00"/>
                </a:solidFill>
              </a:rPr>
              <a:t>連絡先</a:t>
            </a:r>
            <a:r>
              <a:rPr lang="ja-JP" altLang="en-US" sz="1200" b="1" dirty="0" smtClean="0">
                <a:solidFill>
                  <a:srgbClr val="FFFF00"/>
                </a:solidFill>
              </a:rPr>
              <a:t>：</a:t>
            </a:r>
            <a:r>
              <a:rPr lang="ja-JP" altLang="ja-JP" sz="1200" b="1" dirty="0" smtClean="0">
                <a:solidFill>
                  <a:srgbClr val="FFFF00"/>
                </a:solidFill>
              </a:rPr>
              <a:t>学務</a:t>
            </a:r>
            <a:r>
              <a:rPr lang="ja-JP" altLang="ja-JP" sz="1200" b="1" dirty="0">
                <a:solidFill>
                  <a:srgbClr val="FFFF00"/>
                </a:solidFill>
              </a:rPr>
              <a:t>・国際部</a:t>
            </a:r>
            <a:r>
              <a:rPr lang="ja-JP" altLang="ja-JP" sz="1200" b="1" dirty="0" smtClean="0">
                <a:solidFill>
                  <a:srgbClr val="FFFF00"/>
                </a:solidFill>
              </a:rPr>
              <a:t>国際課</a:t>
            </a:r>
            <a:r>
              <a:rPr lang="ja-JP" altLang="en-US" sz="1200" b="1" dirty="0" smtClean="0">
                <a:solidFill>
                  <a:srgbClr val="FFFF00"/>
                </a:solidFill>
              </a:rPr>
              <a:t>　</a:t>
            </a:r>
            <a:r>
              <a:rPr lang="en-US" altLang="ja-JP" sz="1300" b="1" dirty="0" smtClean="0">
                <a:solidFill>
                  <a:srgbClr val="FFFF00"/>
                </a:solidFill>
              </a:rPr>
              <a:t>TEL</a:t>
            </a:r>
            <a:r>
              <a:rPr lang="ja-JP" altLang="ja-JP" sz="1300" b="1" dirty="0" smtClean="0">
                <a:solidFill>
                  <a:srgbClr val="FFFF00"/>
                </a:solidFill>
              </a:rPr>
              <a:t>：</a:t>
            </a:r>
            <a:r>
              <a:rPr lang="en-US" altLang="ja-JP" sz="1300" b="1" dirty="0" smtClean="0">
                <a:solidFill>
                  <a:srgbClr val="FFFF00"/>
                </a:solidFill>
              </a:rPr>
              <a:t>045-339-3182</a:t>
            </a:r>
            <a:r>
              <a:rPr lang="ja-JP" altLang="en-US" sz="1300" b="1" dirty="0" smtClean="0">
                <a:solidFill>
                  <a:srgbClr val="FFFF00"/>
                </a:solidFill>
              </a:rPr>
              <a:t>　</a:t>
            </a:r>
            <a:r>
              <a:rPr lang="en-US" altLang="ja-JP" sz="1300" b="1" dirty="0" smtClean="0">
                <a:solidFill>
                  <a:srgbClr val="FFFF00"/>
                </a:solidFill>
              </a:rPr>
              <a:t>Email</a:t>
            </a:r>
            <a:r>
              <a:rPr lang="ja-JP" altLang="ja-JP" sz="1300" b="1" dirty="0" smtClean="0">
                <a:solidFill>
                  <a:srgbClr val="FFFF00"/>
                </a:solidFill>
              </a:rPr>
              <a:t>：</a:t>
            </a:r>
            <a:r>
              <a:rPr lang="en-US" altLang="ja-JP" sz="1300" b="1" dirty="0" smtClean="0">
                <a:solidFill>
                  <a:srgbClr val="FFFF00"/>
                </a:solidFill>
              </a:rPr>
              <a:t>kokusai.koryu@ynu.ac.jp</a:t>
            </a:r>
            <a:endParaRPr lang="ja-JP" altLang="ja-JP" sz="1300" b="1" dirty="0">
              <a:solidFill>
                <a:srgbClr val="FFFF00"/>
              </a:solidFill>
            </a:endParaRPr>
          </a:p>
        </p:txBody>
      </p:sp>
      <p:pic>
        <p:nvPicPr>
          <p:cNvPr id="1027" name="Picture 3" descr="\\JMK-DATA2\USERS\setoguchi.akiho\マイ ドキュメント\My Pictures\Microsoft クリップ オーガナイザ\fl00252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603" y="906904"/>
            <a:ext cx="962133" cy="64807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pic>
        <p:nvPicPr>
          <p:cNvPr id="1028" name="Picture 4" descr="\\JMK-DATA2\USERS\setoguchi.akiho\マイ ドキュメント\My Pictures\tw2a2_1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80" y="2690785"/>
            <a:ext cx="216024" cy="216024"/>
          </a:xfrm>
          <a:prstGeom prst="rect">
            <a:avLst/>
          </a:prstGeom>
          <a:noFill/>
        </p:spPr>
      </p:pic>
      <p:pic>
        <p:nvPicPr>
          <p:cNvPr id="1030" name="Picture 6" descr="\\JMK-DATA2\USERS\setoguchi.akiho\マイ ドキュメント\My Pictures\Microsoft クリップ オーガナイザ\fl00001_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18912" y="903136"/>
            <a:ext cx="920483" cy="647085"/>
          </a:xfrm>
          <a:prstGeom prst="rect">
            <a:avLst/>
          </a:prstGeom>
          <a:noFill/>
        </p:spPr>
      </p:pic>
      <p:pic>
        <p:nvPicPr>
          <p:cNvPr id="13" name="Picture 4" descr="\\JMK-DATA2\USERS\setoguchi.akiho\マイ ドキュメント\My Pictures\tw2a2_1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80" y="5108018"/>
            <a:ext cx="216024" cy="216024"/>
          </a:xfrm>
          <a:prstGeom prst="rect">
            <a:avLst/>
          </a:prstGeom>
          <a:noFill/>
        </p:spPr>
      </p:pic>
      <p:pic>
        <p:nvPicPr>
          <p:cNvPr id="16" name="Picture 4" descr="\\JMK-DATA2\USERS\setoguchi.akiho\マイ ドキュメント\My Pictures\tw2a2_1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80" y="8196255"/>
            <a:ext cx="216024" cy="216024"/>
          </a:xfrm>
          <a:prstGeom prst="rect">
            <a:avLst/>
          </a:prstGeom>
          <a:noFill/>
        </p:spPr>
      </p:pic>
      <p:pic>
        <p:nvPicPr>
          <p:cNvPr id="17" name="Picture 4" descr="\\JMK-DATA2\USERS\setoguchi.akiho\マイ ドキュメント\My Pictures\tw2a2_1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80" y="5117112"/>
            <a:ext cx="216024" cy="216024"/>
          </a:xfrm>
          <a:prstGeom prst="rect">
            <a:avLst/>
          </a:prstGeom>
          <a:noFill/>
        </p:spPr>
      </p:pic>
      <p:pic>
        <p:nvPicPr>
          <p:cNvPr id="18" name="Picture 4" descr="\\JMK-DATA2\USERS\setoguchi.akiho\マイ ドキュメント\My Pictures\tw2a2_1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80" y="5846387"/>
            <a:ext cx="216024" cy="216024"/>
          </a:xfrm>
          <a:prstGeom prst="rect">
            <a:avLst/>
          </a:prstGeom>
          <a:noFill/>
        </p:spPr>
      </p:pic>
      <p:pic>
        <p:nvPicPr>
          <p:cNvPr id="19" name="Picture 4" descr="\\JMK-DATA2\USERS\setoguchi.akiho\マイ ドキュメント\My Pictures\tw2a2_1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80" y="6537176"/>
            <a:ext cx="216024" cy="216024"/>
          </a:xfrm>
          <a:prstGeom prst="rect">
            <a:avLst/>
          </a:prstGeom>
          <a:noFill/>
        </p:spPr>
      </p:pic>
      <p:pic>
        <p:nvPicPr>
          <p:cNvPr id="20" name="Picture 4" descr="\\JMK-DATA2\USERS\setoguchi.akiho\マイ ドキュメント\My Pictures\tw2a2_1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80" y="8205349"/>
            <a:ext cx="216024" cy="2160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77</Words>
  <Application>Microsoft Office PowerPoint</Application>
  <PresentationFormat>A4 210 x 297 mm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ＭＳ Ｐゴシック</vt:lpstr>
      <vt:lpstr>Arial</vt:lpstr>
      <vt:lpstr>Calibri</vt:lpstr>
      <vt:lpstr>Office テーマ</vt:lpstr>
      <vt:lpstr>中国 大連理工大学 学生交流イベント</vt:lpstr>
    </vt:vector>
  </TitlesOfParts>
  <Company>横浜国立大学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中国　大連理工大学 学生交流イベント</dc:title>
  <dc:creator>setoguchi.akiho</dc:creator>
  <cp:lastModifiedBy>永井 美和</cp:lastModifiedBy>
  <cp:revision>35</cp:revision>
  <cp:lastPrinted>2015-11-11T01:22:11Z</cp:lastPrinted>
  <dcterms:created xsi:type="dcterms:W3CDTF">2013-11-06T08:01:52Z</dcterms:created>
  <dcterms:modified xsi:type="dcterms:W3CDTF">2015-11-11T01:26:21Z</dcterms:modified>
</cp:coreProperties>
</file>