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9"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2130"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4012856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2928852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93444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1041351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3771806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4056704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38196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322065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3709372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4075972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8D1765-35F5-4DDC-BE60-F8FD0158854E}" type="datetimeFigureOut">
              <a:rPr kumimoji="1" lang="ja-JP" altLang="en-US" smtClean="0"/>
              <a:t>2017/4/10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1480970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08D1765-35F5-4DDC-BE60-F8FD0158854E}" type="datetimeFigureOut">
              <a:rPr kumimoji="1" lang="ja-JP" altLang="en-US" smtClean="0"/>
              <a:t>2017/4/10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1D2AA98-2DFB-4809-B2DA-373EF8BDC738}" type="slidenum">
              <a:rPr kumimoji="1" lang="ja-JP" altLang="en-US" smtClean="0"/>
              <a:t>‹#›</a:t>
            </a:fld>
            <a:endParaRPr kumimoji="1" lang="ja-JP" altLang="en-US"/>
          </a:p>
        </p:txBody>
      </p:sp>
    </p:spTree>
    <p:extLst>
      <p:ext uri="{BB962C8B-B14F-4D97-AF65-F5344CB8AC3E}">
        <p14:creationId xmlns:p14="http://schemas.microsoft.com/office/powerpoint/2010/main" val="2452305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kokusai.ukeire@ynu.ac.j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59285" y="179512"/>
            <a:ext cx="6264696"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新入外国人留学生</a:t>
            </a:r>
            <a:r>
              <a:rPr kumimoji="1"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（学部生・大学院生）歓迎イベント！</a:t>
            </a:r>
            <a:endParaRPr kumimoji="1"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「横浜港ナイトクルーシング」に</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無料ご招待</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315495" y="1167491"/>
            <a:ext cx="6264696"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この春、横浜国大の</a:t>
            </a:r>
            <a:r>
              <a:rPr lang="ja-JP" altLang="en-US" sz="13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新入外国人留学生</a:t>
            </a:r>
            <a:r>
              <a:rPr lang="ja-JP" altLang="en-US" sz="13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の皆さまに横浜を知っていただこうと、横浜港の素敵な夜景をご堪能いただく</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「横浜港ナイトクルージング」</a:t>
            </a:r>
            <a:r>
              <a:rPr lang="ja-JP" altLang="en-US" sz="13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を企画しました。ご家族も一緒にご参加</a:t>
            </a:r>
            <a:r>
              <a:rPr lang="en-US" altLang="ja-JP" sz="13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ご家族は有料</a:t>
            </a:r>
            <a:r>
              <a:rPr lang="en-US" altLang="ja-JP" sz="13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いただけます。我が横浜国大のある「横浜」を深く知っていただく機会です。ご参加お待ちしています！</a:t>
            </a:r>
            <a:endParaRPr lang="en-US" altLang="ja-JP" sz="13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4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323464" y="2391626"/>
            <a:ext cx="6264696" cy="6500854"/>
          </a:xfrm>
          <a:prstGeom prst="roundRect">
            <a:avLst>
              <a:gd name="adj" fmla="val 60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開催日時</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：①</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2017</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水</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集合</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９</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:00 </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クルーズ</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19:30</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21:30</a:t>
            </a:r>
          </a:p>
          <a:p>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②</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2017</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金</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集合</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９</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:00 </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クルーズ</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19:30</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21:30</a:t>
            </a:r>
          </a:p>
          <a:p>
            <a:endParaRPr kumimoji="1" lang="en-US" altLang="ja-JP" sz="4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集合場所：</a:t>
            </a:r>
            <a:r>
              <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PIER</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象の鼻（象の鼻桟橋：地図は右図）</a:t>
            </a:r>
            <a:endParaRPr lang="en-US" altLang="ja-JP" sz="4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参加費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新入外国人留学生</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（学部生・大学院生）は無料です。</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但し、集合場所までの交通費は自己負担です。</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ご家族の参加費は、</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名</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2,000</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円です。</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4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食事　　：クルーズ船で美味しいパンと飲み物</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をご用意</a:t>
            </a:r>
            <a:endPar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しています</a:t>
            </a:r>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募集人数：各回とも</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名（参加申込みが多い場合は抽選とします。）</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4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申込方法：本参加申込書に氏名、所属学部／学府、メールアドレスを入力のうえ、</a:t>
            </a:r>
            <a:endPar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件名に</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横浜港ナイトクルージング</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と入れて、以下</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のメールアドレス</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添付</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ファイルで送信してください。</a:t>
            </a:r>
            <a:endPar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3709" y="2465382"/>
            <a:ext cx="766209" cy="4689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角丸四角形 7"/>
          <p:cNvSpPr/>
          <p:nvPr/>
        </p:nvSpPr>
        <p:spPr>
          <a:xfrm>
            <a:off x="521256" y="5938679"/>
            <a:ext cx="5815487" cy="2733712"/>
          </a:xfrm>
          <a:prstGeom prst="roundRect">
            <a:avLst>
              <a:gd name="adj" fmla="val 0"/>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横浜といえば、なんと言っても</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横浜港</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！高台から港を眺めるのもロマンティック</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です</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が、クルーズ船に乗って、横浜の街並みやライトアップされたベイブリッジ</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、船のコンテナを</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積み下しをしているガントリークレーンなど、海から眺める景色も最高です。夕暮れ時のクルージングをお楽しみください。</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＜当日のスケジュール＞</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19:00</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象の鼻埠頭の</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クルーズ船　ローズ号</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前に集合</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19:30</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出航し、横浜港クルージングスタート</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☆乗船後、横浜で有名な美味しいパンと飲み物をお配りします。</a:t>
            </a:r>
            <a:endParaRPr lang="en-US" altLang="ja-JP" sz="1200"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富丘会役員から横浜港の歴史や見所をガイドします。</a:t>
            </a:r>
            <a:endParaRPr lang="en-US" altLang="ja-JP" sz="1200"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デッキに上がって写真を撮影したり、お友達やご家族と歓談して、</a:t>
            </a:r>
            <a:endParaRPr lang="en-US" altLang="ja-JP" sz="1200"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楽しく過ごしてください。</a:t>
            </a:r>
            <a:endParaRPr lang="en-US" altLang="ja-JP" sz="1200"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21</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P</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IER</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象の鼻（象の鼻桟橋）に帰港、ここで解散となります。</a:t>
            </a:r>
            <a:endParaRPr lang="en-US" altLang="ja-JP" sz="1200"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横巻き 8"/>
          <p:cNvSpPr/>
          <p:nvPr/>
        </p:nvSpPr>
        <p:spPr>
          <a:xfrm>
            <a:off x="1719161" y="2083299"/>
            <a:ext cx="3642171" cy="587955"/>
          </a:xfrm>
          <a:prstGeom prst="horizontalScroll">
            <a:avLst>
              <a:gd name="adj" fmla="val 17885"/>
            </a:avLst>
          </a:prstGeom>
          <a:solidFill>
            <a:schemeClr val="tx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「横浜港ナイトクルージング」</a:t>
            </a:r>
            <a:endPar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1168" y="3185188"/>
            <a:ext cx="1512051" cy="11860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角丸四角形 2"/>
          <p:cNvSpPr/>
          <p:nvPr/>
        </p:nvSpPr>
        <p:spPr>
          <a:xfrm>
            <a:off x="584683" y="5263443"/>
            <a:ext cx="5688632" cy="576064"/>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受付</a:t>
            </a: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締切は</a:t>
            </a:r>
            <a:r>
              <a:rPr lang="en-US" altLang="ja-JP"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日（月）</a:t>
            </a:r>
            <a:r>
              <a:rPr lang="ja-JP" altLang="en-US" sz="10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メールアドレス</a:t>
            </a:r>
            <a:r>
              <a:rPr lang="ja-JP" altLang="en-US" sz="12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hlinkClick r:id="rId4"/>
              </a:rPr>
              <a:t>kokusai.shien@ynu.ac.jp</a:t>
            </a:r>
            <a:endParaRPr lang="en-US" altLang="ja-JP" sz="12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r>
              <a:rPr lang="en-US" altLang="ja-JP" sz="12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学務部国際教育課留学生支援係</a:t>
            </a:r>
            <a:r>
              <a:rPr lang="en-US" altLang="ja-JP" sz="12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電話</a:t>
            </a:r>
            <a:r>
              <a:rPr lang="en-US" altLang="ja-JP" sz="12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045-339-3181</a:t>
            </a:r>
            <a:endParaRPr lang="ja-JP" altLang="en-US" sz="12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02275" y="6732240"/>
            <a:ext cx="1062867" cy="706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09549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877271" y="424998"/>
            <a:ext cx="826825" cy="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 name="正方形/長方形 10"/>
          <p:cNvSpPr/>
          <p:nvPr/>
        </p:nvSpPr>
        <p:spPr>
          <a:xfrm>
            <a:off x="220380" y="8532440"/>
            <a:ext cx="6417240" cy="461665"/>
          </a:xfrm>
          <a:prstGeom prst="rect">
            <a:avLst/>
          </a:prstGeom>
        </p:spPr>
        <p:txBody>
          <a:bodyPr wrap="square">
            <a:spAutoFit/>
          </a:bodyPr>
          <a:lstStyle/>
          <a:p>
            <a:r>
              <a:rPr lang="ja-JP" altLang="en-US"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学生ご本人およびご家族のお名前、ご住所、メールアドレス、電話番号等の個人情報をご登録いただきますが、これらの個人情報はご提供いただく際の目的以外では利用いたしません。学生およびご家族からお預かりした個人情報は、国際教育課からのご連絡やイベント等のご案内やご質問に対する回答として、電子メールの送信のみに利用いたします。</a:t>
            </a:r>
            <a:endParaRPr lang="ja-JP" altLang="en-US" sz="8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1103485" y="5028911"/>
            <a:ext cx="4824536" cy="3319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新入外国人留学生歓迎</a:t>
            </a:r>
            <a:r>
              <a:rPr lang="ja-JP" altLang="en-US" sz="16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イベント参加申込書</a:t>
            </a:r>
          </a:p>
        </p:txBody>
      </p:sp>
      <p:grpSp>
        <p:nvGrpSpPr>
          <p:cNvPr id="4" name="グループ化 3"/>
          <p:cNvGrpSpPr/>
          <p:nvPr/>
        </p:nvGrpSpPr>
        <p:grpSpPr>
          <a:xfrm>
            <a:off x="336060" y="740488"/>
            <a:ext cx="6143034" cy="2103319"/>
            <a:chOff x="408068" y="2943455"/>
            <a:chExt cx="6143034" cy="2188724"/>
          </a:xfrm>
        </p:grpSpPr>
        <p:sp>
          <p:nvSpPr>
            <p:cNvPr id="19" name="角丸四角形 18"/>
            <p:cNvSpPr/>
            <p:nvPr/>
          </p:nvSpPr>
          <p:spPr>
            <a:xfrm>
              <a:off x="408068" y="3126784"/>
              <a:ext cx="6143034" cy="2005395"/>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altLang="ja-JP" sz="14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「横浜港ナイトクルージング」</a:t>
              </a:r>
              <a:endParaRPr lang="en-US" altLang="ja-JP" sz="14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開催日時：①</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2017</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水</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集合</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19:00 </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クルーズ</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19:30</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21:30</a:t>
              </a:r>
              <a:endPar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②</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2017</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金</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集合</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19:00 </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クルーズ</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19:30</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21:30</a:t>
              </a:r>
              <a:endPar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集合場所：</a:t>
              </a:r>
              <a:r>
                <a:rPr lang="en-US" altLang="ja-JP"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PIER</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象の鼻（象の鼻桟橋：</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地図ご参照）</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参加費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新入外国人留学生</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（学部生・大学院生）は</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無料です</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但し</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、集合場所までの</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交通費は</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自己</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負担です。</a:t>
              </a:r>
            </a:p>
            <a:p>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ご家族の参加費</a:t>
              </a:r>
              <a:r>
                <a:rPr lang="ja-JP" altLang="en-US"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は１名</a:t>
              </a:r>
              <a:r>
                <a:rPr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2,000</a:t>
              </a:r>
              <a:r>
                <a:rPr lang="ja-JP" altLang="en-US" sz="12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円です。</a:t>
              </a:r>
            </a:p>
            <a:p>
              <a:endParaRPr kumimoji="1" lang="en-US" altLang="ja-JP" sz="12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2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12"/>
            <p:cNvSpPr/>
            <p:nvPr/>
          </p:nvSpPr>
          <p:spPr>
            <a:xfrm>
              <a:off x="1556792" y="2943455"/>
              <a:ext cx="4191561" cy="36004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新入外国人留学生歓迎</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イベントの概要</a:t>
              </a:r>
              <a:endParaRPr kumimoji="1"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664" y="3007672"/>
            <a:ext cx="2897529" cy="1857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5753" y="3007672"/>
            <a:ext cx="2905793" cy="1845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7" name="表 6"/>
          <p:cNvGraphicFramePr>
            <a:graphicFrameLocks noGrp="1"/>
          </p:cNvGraphicFramePr>
          <p:nvPr>
            <p:extLst>
              <p:ext uri="{D42A27DB-BD31-4B8C-83A1-F6EECF244321}">
                <p14:modId xmlns:p14="http://schemas.microsoft.com/office/powerpoint/2010/main" val="66351267"/>
              </p:ext>
            </p:extLst>
          </p:nvPr>
        </p:nvGraphicFramePr>
        <p:xfrm>
          <a:off x="288799" y="5541293"/>
          <a:ext cx="6264464" cy="2965143"/>
        </p:xfrm>
        <a:graphic>
          <a:graphicData uri="http://schemas.openxmlformats.org/drawingml/2006/table">
            <a:tbl>
              <a:tblPr/>
              <a:tblGrid>
                <a:gridCol w="767124"/>
                <a:gridCol w="46925"/>
                <a:gridCol w="1024031"/>
                <a:gridCol w="1511306"/>
                <a:gridCol w="597725"/>
                <a:gridCol w="914443"/>
                <a:gridCol w="711227"/>
                <a:gridCol w="691683"/>
              </a:tblGrid>
              <a:tr h="333935">
                <a:tc rowSpan="2" gridSpan="2">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hMerge="1">
                  <a:txBody>
                    <a:bodyPr/>
                    <a:lstStyle/>
                    <a:p>
                      <a:endParaRPr kumimoji="1" lang="ja-JP" altLang="en-US"/>
                    </a:p>
                  </a:txBody>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16365C"/>
                          </a:solidFill>
                          <a:effectLst/>
                          <a:latin typeface="メイリオ"/>
                        </a:rPr>
                        <a:t>氏　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16365C"/>
                          </a:solidFill>
                          <a:effectLst/>
                          <a:latin typeface="メイリオ"/>
                        </a:rPr>
                        <a:t>所属学部／学府</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16365C"/>
                          </a:solidFill>
                          <a:effectLst/>
                          <a:latin typeface="メイリオ"/>
                        </a:rPr>
                        <a:t>メールアドレス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hMerge="1">
                  <a:txBody>
                    <a:bodyPr/>
                    <a:lstStyle/>
                    <a:p>
                      <a:endParaRPr kumimoji="1" lang="ja-JP" altLang="en-US"/>
                    </a:p>
                  </a:txBody>
                  <a:tcPr/>
                </a:tc>
                <a:tc gridSpan="2">
                  <a:txBody>
                    <a:bodyPr/>
                    <a:lstStyle/>
                    <a:p>
                      <a:pPr algn="ctr" fontAlgn="ctr"/>
                      <a:r>
                        <a:rPr lang="ja-JP" altLang="en-US" sz="900" b="0" i="0" u="none" strike="noStrike">
                          <a:solidFill>
                            <a:srgbClr val="16365C"/>
                          </a:solidFill>
                          <a:effectLst/>
                          <a:latin typeface="メイリオ"/>
                        </a:rPr>
                        <a:t>いずれかの日程に○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kumimoji="1" lang="ja-JP" altLang="en-US"/>
                    </a:p>
                  </a:txBody>
                  <a:tcPr/>
                </a:tc>
              </a:tr>
              <a:tr h="451795">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smtClean="0">
                          <a:solidFill>
                            <a:srgbClr val="16365C"/>
                          </a:solidFill>
                          <a:effectLst/>
                          <a:latin typeface="メイリオ"/>
                        </a:rPr>
                        <a:t>5</a:t>
                      </a:r>
                      <a:r>
                        <a:rPr lang="ja-JP" altLang="en-US" sz="1000" b="0" i="0" u="none" strike="noStrike" dirty="0" smtClean="0">
                          <a:solidFill>
                            <a:srgbClr val="16365C"/>
                          </a:solidFill>
                          <a:effectLst/>
                          <a:latin typeface="メイリオ"/>
                        </a:rPr>
                        <a:t>月</a:t>
                      </a:r>
                      <a:r>
                        <a:rPr lang="en-US" altLang="ja-JP" sz="1000" b="0" i="0" u="none" strike="noStrike" dirty="0" smtClean="0">
                          <a:solidFill>
                            <a:srgbClr val="16365C"/>
                          </a:solidFill>
                          <a:effectLst/>
                          <a:latin typeface="メイリオ"/>
                        </a:rPr>
                        <a:t>24</a:t>
                      </a:r>
                      <a:r>
                        <a:rPr lang="ja-JP" altLang="en-US" sz="1000" b="0" i="0" u="none" strike="noStrike" dirty="0" smtClean="0">
                          <a:solidFill>
                            <a:srgbClr val="16365C"/>
                          </a:solidFill>
                          <a:effectLst/>
                          <a:latin typeface="メイリオ"/>
                        </a:rPr>
                        <a:t>日</a:t>
                      </a:r>
                      <a:r>
                        <a:rPr lang="ja-JP" altLang="en-US" sz="1000" b="0" i="0" u="none" strike="noStrike" dirty="0">
                          <a:solidFill>
                            <a:srgbClr val="16365C"/>
                          </a:solidFill>
                          <a:effectLst/>
                          <a:latin typeface="メイリオ"/>
                        </a:rPr>
                        <a:t/>
                      </a:r>
                      <a:br>
                        <a:rPr lang="ja-JP" altLang="en-US" sz="1000" b="0" i="0" u="none" strike="noStrike" dirty="0">
                          <a:solidFill>
                            <a:srgbClr val="16365C"/>
                          </a:solidFill>
                          <a:effectLst/>
                          <a:latin typeface="メイリオ"/>
                        </a:rPr>
                      </a:br>
                      <a:r>
                        <a:rPr lang="ja-JP" altLang="en-US" sz="1000" b="0" i="0" u="none" strike="noStrike" dirty="0" smtClean="0">
                          <a:solidFill>
                            <a:srgbClr val="16365C"/>
                          </a:solidFill>
                          <a:effectLst/>
                          <a:latin typeface="メイリオ"/>
                        </a:rPr>
                        <a:t>（水）</a:t>
                      </a:r>
                      <a:endParaRPr lang="ja-JP" altLang="en-US" sz="10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altLang="ja-JP" sz="1000" b="0" i="0" u="none" strike="noStrike" dirty="0" smtClean="0">
                          <a:solidFill>
                            <a:srgbClr val="16365C"/>
                          </a:solidFill>
                          <a:effectLst/>
                          <a:latin typeface="メイリオ"/>
                        </a:rPr>
                        <a:t>5</a:t>
                      </a:r>
                      <a:r>
                        <a:rPr lang="ja-JP" altLang="en-US" sz="1000" b="0" i="0" u="none" strike="noStrike" dirty="0" smtClean="0">
                          <a:solidFill>
                            <a:srgbClr val="16365C"/>
                          </a:solidFill>
                          <a:effectLst/>
                          <a:latin typeface="メイリオ"/>
                        </a:rPr>
                        <a:t>月</a:t>
                      </a:r>
                      <a:r>
                        <a:rPr lang="en-US" altLang="ja-JP" sz="1000" b="0" i="0" u="none" strike="noStrike" dirty="0" smtClean="0">
                          <a:solidFill>
                            <a:srgbClr val="16365C"/>
                          </a:solidFill>
                          <a:effectLst/>
                          <a:latin typeface="メイリオ"/>
                        </a:rPr>
                        <a:t>26</a:t>
                      </a:r>
                      <a:r>
                        <a:rPr lang="ja-JP" altLang="en-US" sz="1000" b="0" i="0" u="none" strike="noStrike" dirty="0" smtClean="0">
                          <a:solidFill>
                            <a:srgbClr val="16365C"/>
                          </a:solidFill>
                          <a:effectLst/>
                          <a:latin typeface="メイリオ"/>
                        </a:rPr>
                        <a:t>日</a:t>
                      </a:r>
                      <a:r>
                        <a:rPr lang="ja-JP" altLang="en-US" sz="1000" b="0" i="0" u="none" strike="noStrike" dirty="0">
                          <a:solidFill>
                            <a:srgbClr val="16365C"/>
                          </a:solidFill>
                          <a:effectLst/>
                          <a:latin typeface="メイリオ"/>
                        </a:rPr>
                        <a:t/>
                      </a:r>
                      <a:br>
                        <a:rPr lang="ja-JP" altLang="en-US" sz="1000" b="0" i="0" u="none" strike="noStrike" dirty="0">
                          <a:solidFill>
                            <a:srgbClr val="16365C"/>
                          </a:solidFill>
                          <a:effectLst/>
                          <a:latin typeface="メイリオ"/>
                        </a:rPr>
                      </a:br>
                      <a:r>
                        <a:rPr lang="ja-JP" altLang="en-US" sz="1000" b="0" i="0" u="none" strike="noStrike" dirty="0" smtClean="0">
                          <a:solidFill>
                            <a:srgbClr val="16365C"/>
                          </a:solidFill>
                          <a:effectLst/>
                          <a:latin typeface="メイリオ"/>
                        </a:rPr>
                        <a:t>（金）</a:t>
                      </a:r>
                      <a:endParaRPr lang="ja-JP" altLang="en-US" sz="10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582419">
                <a:tc>
                  <a:txBody>
                    <a:bodyPr/>
                    <a:lstStyle/>
                    <a:p>
                      <a:pPr algn="ctr" fontAlgn="ctr"/>
                      <a:r>
                        <a:rPr lang="ja-JP" altLang="en-US" sz="1100" b="0" i="0" u="none" strike="noStrike" dirty="0" smtClean="0">
                          <a:solidFill>
                            <a:srgbClr val="16365C"/>
                          </a:solidFill>
                          <a:effectLst/>
                          <a:latin typeface="メイリオ"/>
                        </a:rPr>
                        <a:t>　学　生</a:t>
                      </a:r>
                      <a:endParaRPr lang="ja-JP" altLang="en-US" sz="11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2682">
                <a:tc>
                  <a:txBody>
                    <a:bodyPr/>
                    <a:lstStyle/>
                    <a:p>
                      <a:pPr algn="ctr" fontAlgn="ctr"/>
                      <a:r>
                        <a:rPr lang="ja-JP" altLang="en-US" sz="1100" b="0" i="0" u="none" strike="noStrike">
                          <a:solidFill>
                            <a:srgbClr val="16365C"/>
                          </a:solidFill>
                          <a:effectLst/>
                          <a:latin typeface="メイリオ"/>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dirty="0">
                        <a:solidFill>
                          <a:srgbClr val="16365C"/>
                        </a:solidFill>
                        <a:effectLst/>
                        <a:latin typeface="メイリオ"/>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dirty="0">
                        <a:solidFill>
                          <a:srgbClr val="16365C"/>
                        </a:solidFill>
                        <a:effectLst/>
                        <a:latin typeface="メイリオ"/>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3578">
                <a:tc>
                  <a:txBody>
                    <a:bodyPr/>
                    <a:lstStyle/>
                    <a:p>
                      <a:pPr algn="ctr" fontAlgn="ctr"/>
                      <a:r>
                        <a:rPr lang="ja-JP" altLang="en-US" sz="1100" b="0" i="0" u="none" strike="noStrike" dirty="0" smtClean="0">
                          <a:solidFill>
                            <a:srgbClr val="16365C"/>
                          </a:solidFill>
                          <a:effectLst/>
                          <a:latin typeface="メイリオ"/>
                        </a:rPr>
                        <a:t>　ご家族</a:t>
                      </a:r>
                      <a:endParaRPr lang="ja-JP" altLang="en-US" sz="11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3578">
                <a:tc>
                  <a:txBody>
                    <a:bodyPr/>
                    <a:lstStyle/>
                    <a:p>
                      <a:pPr algn="ctr" fontAlgn="ctr"/>
                      <a:r>
                        <a:rPr lang="ja-JP" altLang="en-US" sz="1100" b="0" i="0" u="none" strike="noStrike" dirty="0" smtClean="0">
                          <a:solidFill>
                            <a:srgbClr val="16365C"/>
                          </a:solidFill>
                          <a:effectLst/>
                          <a:latin typeface="メイリオ"/>
                        </a:rPr>
                        <a:t>　ご家族</a:t>
                      </a:r>
                      <a:endParaRPr lang="ja-JP" altLang="en-US" sz="11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3578">
                <a:tc>
                  <a:txBody>
                    <a:bodyPr/>
                    <a:lstStyle/>
                    <a:p>
                      <a:pPr algn="ctr" fontAlgn="ctr"/>
                      <a:r>
                        <a:rPr lang="ja-JP" altLang="en-US" sz="1100" b="0" i="0" u="none" strike="noStrike" dirty="0" smtClean="0">
                          <a:solidFill>
                            <a:srgbClr val="16365C"/>
                          </a:solidFill>
                          <a:effectLst/>
                          <a:latin typeface="メイリオ"/>
                        </a:rPr>
                        <a:t>　ご家族</a:t>
                      </a:r>
                      <a:endParaRPr lang="ja-JP" altLang="en-US" sz="11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3578">
                <a:tc>
                  <a:txBody>
                    <a:bodyPr/>
                    <a:lstStyle/>
                    <a:p>
                      <a:pPr algn="ctr" fontAlgn="ctr"/>
                      <a:r>
                        <a:rPr lang="ja-JP" altLang="en-US" sz="1100" b="0" i="0" u="none" strike="noStrike" dirty="0" smtClean="0">
                          <a:solidFill>
                            <a:srgbClr val="16365C"/>
                          </a:solidFill>
                          <a:effectLst/>
                          <a:latin typeface="メイリオ"/>
                        </a:rPr>
                        <a:t>　ご家族</a:t>
                      </a:r>
                      <a:endParaRPr lang="ja-JP" altLang="en-US" sz="11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1100" b="0" i="0" u="none" strike="noStrike" dirty="0">
                        <a:solidFill>
                          <a:srgbClr val="16365C"/>
                        </a:solidFill>
                        <a:effectLst/>
                        <a:latin typeface="メイリオ"/>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16365C"/>
                          </a:solidFill>
                          <a:effectLst/>
                          <a:latin typeface="メイリオ"/>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16365C"/>
                          </a:solidFill>
                          <a:effectLst/>
                          <a:latin typeface="メイリオ"/>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4882991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1316</TotalTime>
  <Words>290</Words>
  <Application>Microsoft Office PowerPoint</Application>
  <PresentationFormat>画面に合わせる (4:3)</PresentationFormat>
  <Paragraphs>93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PowerPoint プレゼンテーション</vt:lpstr>
    </vt:vector>
  </TitlesOfParts>
  <Company>MHAM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小林 祥子</dc:creator>
  <cp:lastModifiedBy>井上 博司</cp:lastModifiedBy>
  <cp:revision>79</cp:revision>
  <cp:lastPrinted>2017-04-10T00:53:41Z</cp:lastPrinted>
  <dcterms:created xsi:type="dcterms:W3CDTF">2016-03-15T03:32:09Z</dcterms:created>
  <dcterms:modified xsi:type="dcterms:W3CDTF">2017-04-10T00:57:18Z</dcterms:modified>
</cp:coreProperties>
</file>