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4778"/>
    <a:srgbClr val="FFCC66"/>
    <a:srgbClr val="FDE241"/>
    <a:srgbClr val="C71313"/>
    <a:srgbClr val="003300"/>
    <a:srgbClr val="5379CD"/>
    <a:srgbClr val="DDF4FF"/>
    <a:srgbClr val="3761BF"/>
    <a:srgbClr val="2E52A2"/>
    <a:srgbClr val="A006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9" autoAdjust="0"/>
    <p:restoredTop sz="95231" autoAdjust="0"/>
  </p:normalViewPr>
  <p:slideViewPr>
    <p:cSldViewPr>
      <p:cViewPr varScale="1">
        <p:scale>
          <a:sx n="49" d="100"/>
          <a:sy n="49" d="100"/>
        </p:scale>
        <p:origin x="2548" y="4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5" y="6"/>
            <a:ext cx="2949786" cy="496967"/>
          </a:xfrm>
          <a:prstGeom prst="rect">
            <a:avLst/>
          </a:prstGeom>
        </p:spPr>
        <p:txBody>
          <a:bodyPr vert="horz" lIns="91400" tIns="45698" rIns="91400" bIns="4569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5" y="6"/>
            <a:ext cx="2949786" cy="496967"/>
          </a:xfrm>
          <a:prstGeom prst="rect">
            <a:avLst/>
          </a:prstGeom>
        </p:spPr>
        <p:txBody>
          <a:bodyPr vert="horz" lIns="91400" tIns="45698" rIns="91400" bIns="45698" rtlCol="0"/>
          <a:lstStyle>
            <a:lvl1pPr algn="r">
              <a:defRPr sz="1200"/>
            </a:lvl1pPr>
          </a:lstStyle>
          <a:p>
            <a:fld id="{4191A616-E124-49DC-8165-2147BB70A7B6}" type="datetimeFigureOut">
              <a:rPr kumimoji="1" lang="ja-JP" altLang="en-US" smtClean="0"/>
              <a:pPr/>
              <a:t>2016/9/27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0" tIns="45698" rIns="91400" bIns="45698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400" tIns="45698" rIns="91400" bIns="45698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5" y="9440652"/>
            <a:ext cx="2949786" cy="496967"/>
          </a:xfrm>
          <a:prstGeom prst="rect">
            <a:avLst/>
          </a:prstGeom>
        </p:spPr>
        <p:txBody>
          <a:bodyPr vert="horz" lIns="91400" tIns="45698" rIns="91400" bIns="4569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5" y="9440652"/>
            <a:ext cx="2949786" cy="496967"/>
          </a:xfrm>
          <a:prstGeom prst="rect">
            <a:avLst/>
          </a:prstGeom>
        </p:spPr>
        <p:txBody>
          <a:bodyPr vert="horz" lIns="91400" tIns="45698" rIns="91400" bIns="45698" rtlCol="0" anchor="b"/>
          <a:lstStyle>
            <a:lvl1pPr algn="r">
              <a:defRPr sz="1200"/>
            </a:lvl1pPr>
          </a:lstStyle>
          <a:p>
            <a:fld id="{64500515-BBAB-4BB1-9EBF-C56322DBE78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4205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500515-BBAB-4BB1-9EBF-C56322DBE787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2446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91D73-17B4-48AE-9876-8B78E62748E7}" type="datetimeFigureOut">
              <a:rPr kumimoji="1" lang="ja-JP" altLang="en-US" smtClean="0"/>
              <a:pPr/>
              <a:t>2016/9/27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BF0F1-D15F-4EF9-A7F9-853B643CC4C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91D73-17B4-48AE-9876-8B78E62748E7}" type="datetimeFigureOut">
              <a:rPr kumimoji="1" lang="ja-JP" altLang="en-US" smtClean="0"/>
              <a:pPr/>
              <a:t>2016/9/27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BF0F1-D15F-4EF9-A7F9-853B643CC4C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6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91D73-17B4-48AE-9876-8B78E62748E7}" type="datetimeFigureOut">
              <a:rPr kumimoji="1" lang="ja-JP" altLang="en-US" smtClean="0"/>
              <a:pPr/>
              <a:t>2016/9/27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BF0F1-D15F-4EF9-A7F9-853B643CC4C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91D73-17B4-48AE-9876-8B78E62748E7}" type="datetimeFigureOut">
              <a:rPr kumimoji="1" lang="ja-JP" altLang="en-US" smtClean="0"/>
              <a:pPr/>
              <a:t>2016/9/27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BF0F1-D15F-4EF9-A7F9-853B643CC4C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91D73-17B4-48AE-9876-8B78E62748E7}" type="datetimeFigureOut">
              <a:rPr kumimoji="1" lang="ja-JP" altLang="en-US" smtClean="0"/>
              <a:pPr/>
              <a:t>2016/9/27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BF0F1-D15F-4EF9-A7F9-853B643CC4C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6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1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91D73-17B4-48AE-9876-8B78E62748E7}" type="datetimeFigureOut">
              <a:rPr kumimoji="1" lang="ja-JP" altLang="en-US" smtClean="0"/>
              <a:pPr/>
              <a:t>2016/9/27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BF0F1-D15F-4EF9-A7F9-853B643CC4C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91D73-17B4-48AE-9876-8B78E62748E7}" type="datetimeFigureOut">
              <a:rPr kumimoji="1" lang="ja-JP" altLang="en-US" smtClean="0"/>
              <a:pPr/>
              <a:t>2016/9/27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BF0F1-D15F-4EF9-A7F9-853B643CC4C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91D73-17B4-48AE-9876-8B78E62748E7}" type="datetimeFigureOut">
              <a:rPr kumimoji="1" lang="ja-JP" altLang="en-US" smtClean="0"/>
              <a:pPr/>
              <a:t>2016/9/27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BF0F1-D15F-4EF9-A7F9-853B643CC4C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91D73-17B4-48AE-9876-8B78E62748E7}" type="datetimeFigureOut">
              <a:rPr kumimoji="1" lang="ja-JP" altLang="en-US" smtClean="0"/>
              <a:pPr/>
              <a:t>2016/9/27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BF0F1-D15F-4EF9-A7F9-853B643CC4C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91D73-17B4-48AE-9876-8B78E62748E7}" type="datetimeFigureOut">
              <a:rPr kumimoji="1" lang="ja-JP" altLang="en-US" smtClean="0"/>
              <a:pPr/>
              <a:t>2016/9/27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BF0F1-D15F-4EF9-A7F9-853B643CC4C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91D73-17B4-48AE-9876-8B78E62748E7}" type="datetimeFigureOut">
              <a:rPr kumimoji="1" lang="ja-JP" altLang="en-US" smtClean="0"/>
              <a:pPr/>
              <a:t>2016/9/27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BF0F1-D15F-4EF9-A7F9-853B643CC4C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91D73-17B4-48AE-9876-8B78E62748E7}" type="datetimeFigureOut">
              <a:rPr kumimoji="1" lang="ja-JP" altLang="en-US" smtClean="0"/>
              <a:pPr/>
              <a:t>2016/9/27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BF0F1-D15F-4EF9-A7F9-853B643CC4C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WMF"/><Relationship Id="rId5" Type="http://schemas.openxmlformats.org/officeDocument/2006/relationships/image" Target="../media/image3.jpeg"/><Relationship Id="rId4" Type="http://schemas.openxmlformats.org/officeDocument/2006/relationships/image" Target="../media/image2.gif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/>
          <p:cNvSpPr/>
          <p:nvPr/>
        </p:nvSpPr>
        <p:spPr>
          <a:xfrm>
            <a:off x="129562" y="4304158"/>
            <a:ext cx="6552728" cy="4404762"/>
          </a:xfrm>
          <a:prstGeom prst="rect">
            <a:avLst/>
          </a:prstGeom>
          <a:solidFill>
            <a:srgbClr val="FFCC66"/>
          </a:solidFill>
          <a:ln w="57150"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0" y="1136576"/>
            <a:ext cx="6858000" cy="338554"/>
          </a:xfrm>
          <a:prstGeom prst="rect">
            <a:avLst/>
          </a:prstGeom>
          <a:solidFill>
            <a:srgbClr val="FFCC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b="1" dirty="0" smtClean="0">
                <a:solidFill>
                  <a:srgbClr val="FF0000"/>
                </a:solidFill>
              </a:rPr>
              <a:t>2016</a:t>
            </a:r>
            <a:r>
              <a:rPr lang="ja-JP" altLang="ja-JP" sz="1600" b="1" dirty="0" smtClean="0">
                <a:solidFill>
                  <a:srgbClr val="FF0000"/>
                </a:solidFill>
              </a:rPr>
              <a:t>年</a:t>
            </a:r>
            <a:r>
              <a:rPr lang="en-US" altLang="ja-JP" sz="1600" b="1" dirty="0" smtClean="0">
                <a:solidFill>
                  <a:srgbClr val="FF0000"/>
                </a:solidFill>
              </a:rPr>
              <a:t>1</a:t>
            </a:r>
            <a:r>
              <a:rPr lang="en-US" altLang="ja-JP" sz="1600" b="1" dirty="0">
                <a:solidFill>
                  <a:srgbClr val="FF0000"/>
                </a:solidFill>
              </a:rPr>
              <a:t>0</a:t>
            </a:r>
            <a:r>
              <a:rPr lang="ja-JP" altLang="ja-JP" sz="1600" b="1" dirty="0" smtClean="0">
                <a:solidFill>
                  <a:srgbClr val="FF0000"/>
                </a:solidFill>
              </a:rPr>
              <a:t>月</a:t>
            </a:r>
            <a:r>
              <a:rPr lang="en-US" altLang="ja-JP" sz="1600" b="1" dirty="0" smtClean="0">
                <a:solidFill>
                  <a:srgbClr val="FF0000"/>
                </a:solidFill>
              </a:rPr>
              <a:t>3</a:t>
            </a:r>
            <a:r>
              <a:rPr lang="en-US" altLang="ja-JP" sz="1600" b="1" dirty="0">
                <a:solidFill>
                  <a:srgbClr val="FF0000"/>
                </a:solidFill>
              </a:rPr>
              <a:t>1</a:t>
            </a:r>
            <a:r>
              <a:rPr lang="ja-JP" altLang="ja-JP" sz="1600" b="1" dirty="0" smtClean="0">
                <a:solidFill>
                  <a:srgbClr val="FF0000"/>
                </a:solidFill>
              </a:rPr>
              <a:t>日（</a:t>
            </a:r>
            <a:r>
              <a:rPr lang="ja-JP" altLang="en-US" sz="1600" b="1" dirty="0">
                <a:solidFill>
                  <a:srgbClr val="FF0000"/>
                </a:solidFill>
              </a:rPr>
              <a:t>月</a:t>
            </a:r>
            <a:r>
              <a:rPr lang="ja-JP" altLang="ja-JP" sz="1600" b="1" dirty="0" smtClean="0">
                <a:solidFill>
                  <a:srgbClr val="FF0000"/>
                </a:solidFill>
              </a:rPr>
              <a:t>）</a:t>
            </a:r>
            <a:r>
              <a:rPr lang="ja-JP" altLang="en-US" sz="1600" b="1" dirty="0" smtClean="0">
                <a:solidFill>
                  <a:srgbClr val="FF0000"/>
                </a:solidFill>
              </a:rPr>
              <a:t>　</a:t>
            </a:r>
            <a:r>
              <a:rPr lang="en-US" altLang="ja-JP" sz="1600" b="1" spc="-150" dirty="0" smtClean="0">
                <a:solidFill>
                  <a:srgbClr val="FF0000"/>
                </a:solidFill>
              </a:rPr>
              <a:t>Mon</a:t>
            </a:r>
            <a:r>
              <a:rPr lang="ja-JP" altLang="en-US" sz="1600" b="1" spc="-150" dirty="0">
                <a:solidFill>
                  <a:srgbClr val="FF0000"/>
                </a:solidFill>
              </a:rPr>
              <a:t> </a:t>
            </a:r>
            <a:r>
              <a:rPr lang="en-US" altLang="ja-JP" sz="1600" b="1" spc="-150" dirty="0" smtClean="0">
                <a:solidFill>
                  <a:srgbClr val="FF0000"/>
                </a:solidFill>
              </a:rPr>
              <a:t>31  October   201</a:t>
            </a:r>
            <a:r>
              <a:rPr lang="en-US" altLang="ja-JP" sz="1600" b="1" spc="-150" dirty="0">
                <a:solidFill>
                  <a:srgbClr val="FF0000"/>
                </a:solidFill>
              </a:rPr>
              <a:t>6</a:t>
            </a:r>
            <a:r>
              <a:rPr lang="en-US" altLang="ja-JP" sz="1600" b="1" spc="-150" dirty="0" smtClean="0">
                <a:solidFill>
                  <a:srgbClr val="FF0000"/>
                </a:solidFill>
              </a:rPr>
              <a:t> </a:t>
            </a:r>
            <a:r>
              <a:rPr lang="ja-JP" altLang="en-US" sz="1600" b="1" spc="-150" dirty="0" smtClean="0">
                <a:solidFill>
                  <a:srgbClr val="0070C0"/>
                </a:solidFill>
              </a:rPr>
              <a:t>　</a:t>
            </a:r>
            <a:r>
              <a:rPr lang="ja-JP" altLang="en-US" sz="1600" b="1" spc="-150" dirty="0" smtClean="0">
                <a:solidFill>
                  <a:srgbClr val="002060"/>
                </a:solidFill>
              </a:rPr>
              <a:t>　</a:t>
            </a:r>
            <a:r>
              <a:rPr lang="en-US" altLang="ja-JP" sz="1600" b="1" spc="-150" dirty="0" smtClean="0">
                <a:solidFill>
                  <a:srgbClr val="002060"/>
                </a:solidFill>
              </a:rPr>
              <a:t> </a:t>
            </a:r>
            <a:endParaRPr kumimoji="1" lang="ja-JP" altLang="en-US" sz="1600" spc="-150" dirty="0">
              <a:solidFill>
                <a:srgbClr val="00206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0" y="0"/>
            <a:ext cx="6858000" cy="1136576"/>
          </a:xfrm>
          <a:prstGeom prst="rect">
            <a:avLst/>
          </a:prstGeom>
          <a:solidFill>
            <a:srgbClr val="1E4778"/>
          </a:solidFill>
        </p:spPr>
        <p:txBody>
          <a:bodyPr wrap="square" lIns="91440" tIns="45720" rIns="91440" bIns="45720">
            <a:noAutofit/>
          </a:bodyPr>
          <a:lstStyle/>
          <a:p>
            <a:pPr algn="ctr"/>
            <a:endParaRPr lang="ja-JP" altLang="en-US" sz="3200" cap="none" spc="0" dirty="0">
              <a:ln w="12700">
                <a:noFill/>
                <a:prstDash val="solid"/>
              </a:ln>
              <a:solidFill>
                <a:srgbClr val="2E52A2"/>
              </a:solidFill>
              <a:ea typeface="ＤＦ特太ゴシック体" pitchFamily="1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762" y="1475784"/>
            <a:ext cx="68580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b="1" dirty="0" smtClean="0">
                <a:solidFill>
                  <a:srgbClr val="002060"/>
                </a:solidFill>
              </a:rPr>
              <a:t>Meet new friends and  experience Japanese culture!</a:t>
            </a:r>
            <a:r>
              <a:rPr lang="ja-JP" altLang="en-US" sz="1600" b="1" dirty="0" smtClean="0">
                <a:solidFill>
                  <a:srgbClr val="002060"/>
                </a:solidFill>
              </a:rPr>
              <a:t> </a:t>
            </a:r>
            <a:r>
              <a:rPr lang="en-US" altLang="ja-JP" sz="1600" b="1" dirty="0" smtClean="0">
                <a:solidFill>
                  <a:srgbClr val="002060"/>
                </a:solidFill>
              </a:rPr>
              <a:t>Everyone is welcome!</a:t>
            </a:r>
          </a:p>
          <a:p>
            <a:r>
              <a:rPr lang="ja-JP" altLang="en-US" sz="1600" b="1" dirty="0" smtClean="0">
                <a:solidFill>
                  <a:schemeClr val="tx2">
                    <a:lumMod val="50000"/>
                  </a:schemeClr>
                </a:solidFill>
              </a:rPr>
              <a:t>     </a:t>
            </a:r>
            <a:endParaRPr lang="en-US" altLang="ja-JP" sz="1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ja-JP" altLang="ja-JP" sz="1400" b="1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募集人数</a:t>
            </a:r>
            <a:r>
              <a:rPr lang="en-US" altLang="ja-JP" sz="1400" b="1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en-US" altLang="ja-JP" sz="14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: </a:t>
            </a:r>
            <a:r>
              <a:rPr lang="ja-JP" altLang="en-US" sz="1400" b="1" dirty="0" smtClean="0">
                <a:solidFill>
                  <a:srgbClr val="002060"/>
                </a:solidFill>
                <a:latin typeface="小塚ゴシック Pro B" pitchFamily="34" charset="-128"/>
                <a:ea typeface="小塚ゴシック Pro B" pitchFamily="34" charset="-128"/>
              </a:rPr>
              <a:t>留学生</a:t>
            </a:r>
            <a:r>
              <a:rPr lang="en-US" altLang="ja-JP" sz="1400" b="1" dirty="0" smtClean="0">
                <a:solidFill>
                  <a:srgbClr val="002060"/>
                </a:solidFill>
                <a:latin typeface="小塚ゴシック Pro B" pitchFamily="34" charset="-128"/>
                <a:ea typeface="小塚ゴシック Pro B" pitchFamily="34" charset="-128"/>
              </a:rPr>
              <a:t>30</a:t>
            </a:r>
            <a:r>
              <a:rPr lang="ja-JP" altLang="en-US" sz="1400" b="1" dirty="0" smtClean="0">
                <a:solidFill>
                  <a:srgbClr val="002060"/>
                </a:solidFill>
                <a:latin typeface="小塚ゴシック Pro B" pitchFamily="34" charset="-128"/>
                <a:ea typeface="小塚ゴシック Pro B" pitchFamily="34" charset="-128"/>
              </a:rPr>
              <a:t>名</a:t>
            </a:r>
            <a:endParaRPr lang="en-US" altLang="ja-JP" sz="1400" b="1" dirty="0" smtClean="0">
              <a:solidFill>
                <a:srgbClr val="002060"/>
              </a:solidFill>
              <a:latin typeface="小塚ゴシック Pro B" pitchFamily="34" charset="-128"/>
              <a:ea typeface="小塚ゴシック Pro B" pitchFamily="34" charset="-128"/>
            </a:endParaRPr>
          </a:p>
          <a:p>
            <a:r>
              <a:rPr lang="ja-JP" altLang="ja-JP" sz="1400" b="1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参加費用</a:t>
            </a:r>
            <a:r>
              <a:rPr lang="en-US" altLang="ja-JP" sz="1400" b="1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: </a:t>
            </a:r>
            <a:r>
              <a:rPr lang="ja-JP" altLang="en-US" sz="1400" b="1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小塚ゴシック Pro B" pitchFamily="34" charset="-128"/>
              </a:rPr>
              <a:t>無料</a:t>
            </a:r>
            <a:r>
              <a:rPr lang="ja-JP" altLang="en-US" sz="1050" b="1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小塚ゴシック Pro B" pitchFamily="34" charset="-128"/>
              </a:rPr>
              <a:t>＊但し、昼食代金と保険料金（計</a:t>
            </a:r>
            <a:r>
              <a:rPr lang="en-US" altLang="ja-JP" sz="1050" b="1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小塚ゴシック Pro B" pitchFamily="34" charset="-128"/>
              </a:rPr>
              <a:t>2,000</a:t>
            </a:r>
            <a:r>
              <a:rPr lang="ja-JP" altLang="en-US" sz="1050" b="1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小塚ゴシック Pro B" pitchFamily="34" charset="-128"/>
              </a:rPr>
              <a:t>円）は自己負担。当日集金。</a:t>
            </a:r>
            <a:endParaRPr lang="en-US" altLang="ja-JP" sz="1050" spc="-150" dirty="0" smtClean="0">
              <a:solidFill>
                <a:srgbClr val="FF0000"/>
              </a:solidFill>
              <a:latin typeface="小塚ゴシック Pro B" pitchFamily="34" charset="-128"/>
              <a:ea typeface="小塚ゴシック Pro B" pitchFamily="34" charset="-128"/>
            </a:endParaRPr>
          </a:p>
          <a:p>
            <a:r>
              <a:rPr lang="ja-JP" altLang="ja-JP" sz="1400" b="1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申込受付</a:t>
            </a:r>
            <a:r>
              <a:rPr lang="en-US" altLang="ja-JP" sz="1400" b="1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: </a:t>
            </a:r>
            <a:r>
              <a:rPr lang="en-US" altLang="ja-JP" sz="14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小塚ゴシック Pro R"/>
              </a:rPr>
              <a:t>10</a:t>
            </a:r>
            <a:r>
              <a:rPr lang="ja-JP" altLang="en-US" sz="14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小塚ゴシック Pro R"/>
              </a:rPr>
              <a:t>月</a:t>
            </a:r>
            <a:r>
              <a:rPr lang="en-US" altLang="ja-JP" sz="14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小塚ゴシック Pro R"/>
              </a:rPr>
              <a:t>3</a:t>
            </a:r>
            <a:r>
              <a:rPr lang="ja-JP" altLang="en-US" sz="14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小塚ゴシック Pro R"/>
              </a:rPr>
              <a:t>日（月）</a:t>
            </a:r>
            <a:r>
              <a:rPr lang="ja-JP" altLang="en-US" sz="14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小塚ゴシック Pro R"/>
              </a:rPr>
              <a:t>～</a:t>
            </a:r>
            <a:r>
              <a:rPr lang="en-US" altLang="ja-JP" sz="14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小塚ゴシック Pro R"/>
              </a:rPr>
              <a:t>10</a:t>
            </a:r>
            <a:r>
              <a:rPr lang="ja-JP" altLang="en-US" sz="14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小塚ゴシック Pro R"/>
              </a:rPr>
              <a:t>月</a:t>
            </a:r>
            <a:r>
              <a:rPr lang="en-US" altLang="ja-JP" sz="14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小塚ゴシック Pro R"/>
              </a:rPr>
              <a:t>14</a:t>
            </a:r>
            <a:r>
              <a:rPr lang="ja-JP" altLang="en-US" sz="14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小塚ゴシック Pro R"/>
              </a:rPr>
              <a:t>日（金）</a:t>
            </a:r>
            <a:r>
              <a:rPr lang="ja-JP" altLang="en-US" sz="10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小塚ゴシック Pro R"/>
              </a:rPr>
              <a:t>定員になり次第締め切ります</a:t>
            </a:r>
            <a:r>
              <a:rPr lang="ja-JP" altLang="en-US" sz="14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小塚ゴシック Pro R"/>
              </a:rPr>
              <a:t>。</a:t>
            </a:r>
            <a:r>
              <a:rPr lang="ja-JP" altLang="en-US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小塚ゴシック Pro R"/>
              </a:rPr>
              <a:t>　</a:t>
            </a:r>
            <a:endParaRPr lang="en-US" altLang="ja-JP" sz="900" dirty="0" smtClean="0">
              <a:solidFill>
                <a:srgbClr val="002060"/>
              </a:solidFill>
              <a:latin typeface="HGP創英角ｺﾞｼｯｸUB" panose="020B0900000000000000" pitchFamily="50" charset="-128"/>
              <a:ea typeface="小塚ゴシック Pro R"/>
            </a:endParaRPr>
          </a:p>
          <a:p>
            <a:r>
              <a:rPr lang="ja-JP" altLang="en-US" sz="9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小塚ゴシック Pro R"/>
              </a:rPr>
              <a:t>　</a:t>
            </a:r>
            <a:r>
              <a:rPr lang="ja-JP" altLang="en-US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小塚ゴシック Pro R"/>
              </a:rPr>
              <a:t>　</a:t>
            </a:r>
            <a:r>
              <a:rPr lang="en-US" altLang="ja-JP" sz="10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小塚ゴシック Pro R"/>
              </a:rPr>
              <a:t>E-mail</a:t>
            </a:r>
            <a:r>
              <a:rPr lang="ja-JP" altLang="en-US" sz="10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小塚ゴシック Pro R"/>
              </a:rPr>
              <a:t>にて、学籍番号・名前・電話番号・性別・生年月日を留学生支援係（</a:t>
            </a:r>
            <a:r>
              <a:rPr lang="en-US" altLang="ja-JP" sz="10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小塚ゴシック Pro R"/>
              </a:rPr>
              <a:t>kokusai.shien@ynu.ac.jp</a:t>
            </a:r>
            <a:r>
              <a:rPr lang="ja-JP" altLang="en-US" sz="10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小塚ゴシック Pro R"/>
              </a:rPr>
              <a:t>）まで送信してください。</a:t>
            </a:r>
            <a:endParaRPr lang="en-US" altLang="ja-JP" sz="1000" spc="-150" dirty="0" smtClean="0">
              <a:solidFill>
                <a:srgbClr val="002060"/>
              </a:solidFill>
              <a:latin typeface="小塚ゴシック Pro B" pitchFamily="34" charset="-128"/>
              <a:ea typeface="小塚ゴシック Pro B" pitchFamily="34" charset="-128"/>
            </a:endParaRPr>
          </a:p>
          <a:p>
            <a:r>
              <a:rPr lang="en-US" altLang="ja-JP" sz="1000" b="1" dirty="0" smtClean="0">
                <a:solidFill>
                  <a:schemeClr val="tx2"/>
                </a:solidFill>
              </a:rPr>
              <a:t>     </a:t>
            </a:r>
            <a:r>
              <a:rPr lang="ja-JP" altLang="en-US" sz="1000" dirty="0" smtClean="0">
                <a:solidFill>
                  <a:schemeClr val="tx2"/>
                </a:solidFill>
              </a:rPr>
              <a:t>受付後、確認メールをお送りします</a:t>
            </a:r>
            <a:r>
              <a:rPr lang="ja-JP" altLang="en-US" sz="1050" dirty="0" smtClean="0"/>
              <a:t>。</a:t>
            </a:r>
            <a:endParaRPr lang="en-US" altLang="ja-JP" sz="1050" b="1" dirty="0" smtClean="0">
              <a:solidFill>
                <a:srgbClr val="008000"/>
              </a:solidFill>
            </a:endParaRPr>
          </a:p>
          <a:p>
            <a:pPr>
              <a:lnSpc>
                <a:spcPts val="2000"/>
              </a:lnSpc>
            </a:pPr>
            <a:r>
              <a:rPr lang="ja-JP" altLang="en-US" sz="1050" b="1" dirty="0" smtClean="0">
                <a:solidFill>
                  <a:schemeClr val="accent6"/>
                </a:solidFill>
              </a:rPr>
              <a:t> </a:t>
            </a:r>
            <a:r>
              <a:rPr lang="en-US" altLang="ja-JP" b="1" dirty="0" smtClean="0">
                <a:solidFill>
                  <a:schemeClr val="accent6"/>
                </a:solidFill>
              </a:rPr>
              <a:t>Number of participants : 3</a:t>
            </a:r>
            <a:r>
              <a:rPr lang="en-US" altLang="ja-JP" b="1" dirty="0">
                <a:solidFill>
                  <a:schemeClr val="accent6"/>
                </a:solidFill>
              </a:rPr>
              <a:t>0</a:t>
            </a:r>
            <a:r>
              <a:rPr lang="en-US" altLang="ja-JP" b="1" dirty="0" smtClean="0">
                <a:solidFill>
                  <a:schemeClr val="accent6"/>
                </a:solidFill>
              </a:rPr>
              <a:t> International Students</a:t>
            </a:r>
            <a:endParaRPr lang="en-US" altLang="ja-JP" spc="-150" dirty="0" smtClean="0">
              <a:solidFill>
                <a:schemeClr val="accent6"/>
              </a:solidFill>
            </a:endParaRPr>
          </a:p>
          <a:p>
            <a:pPr>
              <a:lnSpc>
                <a:spcPts val="1700"/>
              </a:lnSpc>
            </a:pPr>
            <a:r>
              <a:rPr lang="en-US" altLang="ja-JP" sz="1600" b="1" dirty="0" smtClean="0">
                <a:solidFill>
                  <a:schemeClr val="accent6"/>
                </a:solidFill>
              </a:rPr>
              <a:t> </a:t>
            </a:r>
            <a:r>
              <a:rPr lang="en-US" altLang="ja-JP" b="1" dirty="0" smtClean="0">
                <a:solidFill>
                  <a:schemeClr val="accent6"/>
                </a:solidFill>
              </a:rPr>
              <a:t>Participation Fee : Free</a:t>
            </a:r>
            <a:r>
              <a:rPr lang="en-US" altLang="ja-JP" sz="1600" dirty="0" smtClean="0">
                <a:solidFill>
                  <a:schemeClr val="accent6"/>
                </a:solidFill>
              </a:rPr>
              <a:t>. </a:t>
            </a:r>
            <a:r>
              <a:rPr lang="en-US" altLang="ja-JP" sz="1100" b="1" dirty="0" smtClean="0">
                <a:solidFill>
                  <a:srgbClr val="FF0000"/>
                </a:solidFill>
              </a:rPr>
              <a:t>NOTE : Participant has to pay Lunch and insurance fees (\2,000) on the day.</a:t>
            </a:r>
            <a:endParaRPr lang="ja-JP" altLang="ja-JP" sz="1100" b="1" dirty="0" smtClean="0">
              <a:solidFill>
                <a:srgbClr val="FF0000"/>
              </a:solidFill>
            </a:endParaRPr>
          </a:p>
          <a:p>
            <a:pPr>
              <a:lnSpc>
                <a:spcPts val="2000"/>
              </a:lnSpc>
            </a:pPr>
            <a:r>
              <a:rPr lang="ja-JP" altLang="en-US" sz="1600" b="1" dirty="0" smtClean="0">
                <a:solidFill>
                  <a:schemeClr val="accent6"/>
                </a:solidFill>
              </a:rPr>
              <a:t> </a:t>
            </a:r>
            <a:r>
              <a:rPr lang="en-US" altLang="ja-JP" sz="1600" b="1" dirty="0" smtClean="0">
                <a:solidFill>
                  <a:schemeClr val="accent6"/>
                </a:solidFill>
              </a:rPr>
              <a:t>Booking starts </a:t>
            </a:r>
            <a:r>
              <a:rPr lang="en-US" altLang="ja-JP" b="1" dirty="0" smtClean="0">
                <a:solidFill>
                  <a:schemeClr val="accent6"/>
                </a:solidFill>
              </a:rPr>
              <a:t>: </a:t>
            </a:r>
            <a:r>
              <a:rPr lang="ja-JP" altLang="ja-JP" b="1" spc="-150" dirty="0" smtClean="0">
                <a:solidFill>
                  <a:schemeClr val="accent6"/>
                </a:solidFill>
              </a:rPr>
              <a:t> </a:t>
            </a:r>
            <a:r>
              <a:rPr lang="en-US" altLang="ja-JP" b="1" dirty="0" smtClean="0">
                <a:solidFill>
                  <a:schemeClr val="accent6"/>
                </a:solidFill>
              </a:rPr>
              <a:t>From Mon Oct </a:t>
            </a:r>
            <a:r>
              <a:rPr lang="en-US" altLang="ja-JP" b="1" dirty="0" smtClean="0">
                <a:solidFill>
                  <a:schemeClr val="accent6"/>
                </a:solidFill>
              </a:rPr>
              <a:t>3</a:t>
            </a:r>
            <a:r>
              <a:rPr lang="ja-JP" altLang="en-US" b="1" dirty="0" smtClean="0">
                <a:solidFill>
                  <a:schemeClr val="accent6"/>
                </a:solidFill>
              </a:rPr>
              <a:t>～</a:t>
            </a:r>
            <a:r>
              <a:rPr lang="en-US" altLang="ja-JP" b="1" dirty="0" smtClean="0">
                <a:solidFill>
                  <a:schemeClr val="accent6"/>
                </a:solidFill>
              </a:rPr>
              <a:t>Fri Oct 14 </a:t>
            </a:r>
            <a:r>
              <a:rPr lang="en-US" altLang="ja-JP" sz="1200" b="1" dirty="0" smtClean="0">
                <a:solidFill>
                  <a:schemeClr val="accent6"/>
                </a:solidFill>
              </a:rPr>
              <a:t>First come first served basis!</a:t>
            </a:r>
          </a:p>
          <a:p>
            <a:pPr>
              <a:lnSpc>
                <a:spcPts val="2000"/>
              </a:lnSpc>
            </a:pPr>
            <a:r>
              <a:rPr lang="en-US" altLang="ja-JP" b="1" dirty="0">
                <a:solidFill>
                  <a:schemeClr val="accent6"/>
                </a:solidFill>
              </a:rPr>
              <a:t> </a:t>
            </a:r>
            <a:r>
              <a:rPr lang="ja-JP" altLang="en-US" b="1" dirty="0" smtClean="0">
                <a:solidFill>
                  <a:schemeClr val="accent6"/>
                </a:solidFill>
              </a:rPr>
              <a:t> </a:t>
            </a:r>
            <a:r>
              <a:rPr lang="en-US" altLang="ja-JP" sz="1200" b="1" dirty="0" smtClean="0">
                <a:solidFill>
                  <a:schemeClr val="accent6"/>
                </a:solidFill>
              </a:rPr>
              <a:t>Please send E-mail to kokusai.shien@ynu.ac.jp with your Students ID number, Name, TEL No, gender  </a:t>
            </a:r>
          </a:p>
          <a:p>
            <a:pPr>
              <a:lnSpc>
                <a:spcPts val="2000"/>
              </a:lnSpc>
            </a:pPr>
            <a:r>
              <a:rPr lang="en-US" altLang="ja-JP" sz="1200" b="1" dirty="0">
                <a:solidFill>
                  <a:schemeClr val="accent6"/>
                </a:solidFill>
              </a:rPr>
              <a:t> </a:t>
            </a:r>
            <a:r>
              <a:rPr lang="en-US" altLang="ja-JP" sz="1200" b="1" dirty="0" smtClean="0">
                <a:solidFill>
                  <a:schemeClr val="accent6"/>
                </a:solidFill>
              </a:rPr>
              <a:t>  and Date of Birth. You will have confirmation E-mail when your booking is confirmed.</a:t>
            </a:r>
            <a:endParaRPr lang="en-US" altLang="ja-JP" b="1" spc="-150" dirty="0" smtClean="0">
              <a:solidFill>
                <a:schemeClr val="accent6"/>
              </a:solidFill>
            </a:endParaRPr>
          </a:p>
          <a:p>
            <a:pPr>
              <a:lnSpc>
                <a:spcPts val="2000"/>
              </a:lnSpc>
            </a:pPr>
            <a:r>
              <a:rPr lang="ja-JP" altLang="en-US" b="1" dirty="0" smtClean="0">
                <a:solidFill>
                  <a:schemeClr val="accent6"/>
                </a:solidFill>
              </a:rPr>
              <a:t>　</a:t>
            </a:r>
            <a:endParaRPr lang="en-US" altLang="ja-JP" sz="1400" b="1" dirty="0" smtClean="0">
              <a:solidFill>
                <a:schemeClr val="accent6"/>
              </a:solidFill>
            </a:endParaRPr>
          </a:p>
          <a:p>
            <a:pPr algn="ctr"/>
            <a:endParaRPr kumimoji="1" lang="ja-JP" altLang="en-US" sz="1200" dirty="0">
              <a:solidFill>
                <a:srgbClr val="2E52A2"/>
              </a:solidFill>
              <a:latin typeface="小塚ゴシック Pro R" pitchFamily="34" charset="-128"/>
              <a:ea typeface="小塚ゴシック Pro R" pitchFamily="34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29562" y="8688923"/>
            <a:ext cx="65223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solidFill>
                  <a:srgbClr val="002060"/>
                </a:solidFill>
                <a:latin typeface="小塚ゴシック Pro R" pitchFamily="34" charset="-128"/>
                <a:ea typeface="小塚ゴシック Pro R" pitchFamily="34" charset="-128"/>
              </a:rPr>
              <a:t>※</a:t>
            </a:r>
            <a:r>
              <a:rPr lang="ja-JP" altLang="en-US" sz="900" dirty="0" smtClean="0">
                <a:solidFill>
                  <a:srgbClr val="002060"/>
                </a:solidFill>
                <a:latin typeface="小塚ゴシック Pro R" pitchFamily="34" charset="-128"/>
                <a:ea typeface="小塚ゴシック Pro R" pitchFamily="34" charset="-128"/>
              </a:rPr>
              <a:t>交通事情・天候等により行程が変更する場合があります。</a:t>
            </a:r>
            <a:endParaRPr lang="en-US" altLang="ja-JP" sz="900" dirty="0" smtClean="0">
              <a:solidFill>
                <a:srgbClr val="002060"/>
              </a:solidFill>
              <a:latin typeface="小塚ゴシック Pro R" pitchFamily="34" charset="-128"/>
              <a:ea typeface="小塚ゴシック Pro R" pitchFamily="34" charset="-128"/>
            </a:endParaRPr>
          </a:p>
          <a:p>
            <a:r>
              <a:rPr lang="en-US" altLang="ja-JP" sz="900" dirty="0" smtClean="0">
                <a:solidFill>
                  <a:srgbClr val="002060"/>
                </a:solidFill>
                <a:latin typeface="小塚ゴシック Pro R" pitchFamily="34" charset="-128"/>
                <a:ea typeface="小塚ゴシック Pro R" pitchFamily="34" charset="-128"/>
              </a:rPr>
              <a:t>    This schedule is subject to change depending on the transportation and/or the weather condition.</a:t>
            </a:r>
          </a:p>
          <a:p>
            <a:r>
              <a:rPr lang="en-US" altLang="ja-JP" sz="900" dirty="0" smtClean="0">
                <a:solidFill>
                  <a:srgbClr val="002060"/>
                </a:solidFill>
                <a:latin typeface="小塚ゴシック Pro R" pitchFamily="34" charset="-128"/>
                <a:ea typeface="小塚ゴシック Pro R" pitchFamily="34" charset="-128"/>
              </a:rPr>
              <a:t>※</a:t>
            </a:r>
            <a:r>
              <a:rPr lang="ja-JP" altLang="en-US" sz="900" dirty="0" smtClean="0">
                <a:solidFill>
                  <a:srgbClr val="002060"/>
                </a:solidFill>
                <a:latin typeface="小塚ゴシック Pro R" pitchFamily="34" charset="-128"/>
                <a:ea typeface="小塚ゴシック Pro R" pitchFamily="34" charset="-128"/>
              </a:rPr>
              <a:t>団体行動のため、食事内容等は同一のものとし、個別の要望には応じられません。</a:t>
            </a:r>
            <a:endParaRPr lang="en-US" altLang="ja-JP" sz="900" dirty="0" smtClean="0">
              <a:solidFill>
                <a:srgbClr val="002060"/>
              </a:solidFill>
              <a:latin typeface="小塚ゴシック Pro R" pitchFamily="34" charset="-128"/>
              <a:ea typeface="小塚ゴシック Pro R" pitchFamily="34" charset="-128"/>
            </a:endParaRPr>
          </a:p>
          <a:p>
            <a:r>
              <a:rPr lang="ja-JP" altLang="en-US" sz="900" dirty="0" smtClean="0">
                <a:solidFill>
                  <a:srgbClr val="002060"/>
                </a:solidFill>
                <a:latin typeface="小塚ゴシック Pro R" pitchFamily="34" charset="-128"/>
                <a:ea typeface="小塚ゴシック Pro R" pitchFamily="34" charset="-128"/>
              </a:rPr>
              <a:t>　 </a:t>
            </a:r>
            <a:r>
              <a:rPr lang="en-US" altLang="ja-JP" sz="900" dirty="0" smtClean="0">
                <a:solidFill>
                  <a:srgbClr val="002060"/>
                </a:solidFill>
                <a:latin typeface="小塚ゴシック Pro R" pitchFamily="34" charset="-128"/>
                <a:ea typeface="小塚ゴシック Pro R" pitchFamily="34" charset="-128"/>
              </a:rPr>
              <a:t>We cannot change the menu by any personal request because of the group activity.</a:t>
            </a:r>
            <a:r>
              <a:rPr lang="ja-JP" altLang="ja-JP" sz="900" dirty="0" smtClean="0">
                <a:solidFill>
                  <a:srgbClr val="002060"/>
                </a:solidFill>
                <a:latin typeface="小塚ゴシック Pro R" pitchFamily="34" charset="-128"/>
                <a:ea typeface="小塚ゴシック Pro R" pitchFamily="34" charset="-128"/>
              </a:rPr>
              <a:t>　</a:t>
            </a:r>
            <a:endParaRPr lang="en-US" altLang="ja-JP" sz="900" dirty="0" smtClean="0">
              <a:solidFill>
                <a:srgbClr val="002060"/>
              </a:solidFill>
              <a:latin typeface="小塚ゴシック Pro R" pitchFamily="34" charset="-128"/>
              <a:ea typeface="小塚ゴシック Pro R" pitchFamily="34" charset="-128"/>
            </a:endParaRPr>
          </a:p>
          <a:p>
            <a:r>
              <a:rPr lang="en-US" altLang="ja-JP" sz="900" dirty="0" smtClean="0">
                <a:solidFill>
                  <a:srgbClr val="002060"/>
                </a:solidFill>
                <a:latin typeface="小塚ゴシック Pro R" pitchFamily="34" charset="-128"/>
                <a:ea typeface="小塚ゴシック Pro R" pitchFamily="34" charset="-128"/>
              </a:rPr>
              <a:t>※</a:t>
            </a:r>
            <a:r>
              <a:rPr lang="ja-JP" altLang="en-US" sz="900" dirty="0" smtClean="0">
                <a:solidFill>
                  <a:srgbClr val="002060"/>
                </a:solidFill>
                <a:latin typeface="小塚ゴシック Pro R" pitchFamily="34" charset="-128"/>
                <a:ea typeface="小塚ゴシック Pro R" pitchFamily="34" charset="-128"/>
              </a:rPr>
              <a:t>昼食代金と保険料金は自己負担です。　申し込み確定後に取消をする場合は、昼食代金と保険料金（</a:t>
            </a:r>
            <a:r>
              <a:rPr lang="en-US" altLang="ja-JP" sz="900" dirty="0" smtClean="0">
                <a:solidFill>
                  <a:srgbClr val="002060"/>
                </a:solidFill>
                <a:latin typeface="小塚ゴシック Pro R" pitchFamily="34" charset="-128"/>
                <a:ea typeface="小塚ゴシック Pro R" pitchFamily="34" charset="-128"/>
              </a:rPr>
              <a:t>2000</a:t>
            </a:r>
            <a:r>
              <a:rPr lang="ja-JP" altLang="en-US" sz="900" dirty="0" smtClean="0">
                <a:solidFill>
                  <a:srgbClr val="002060"/>
                </a:solidFill>
                <a:latin typeface="小塚ゴシック Pro R" pitchFamily="34" charset="-128"/>
                <a:ea typeface="小塚ゴシック Pro R" pitchFamily="34" charset="-128"/>
              </a:rPr>
              <a:t>円）をお支払ください。</a:t>
            </a:r>
            <a:endParaRPr lang="en-US" altLang="ja-JP" sz="900" dirty="0" smtClean="0">
              <a:solidFill>
                <a:srgbClr val="002060"/>
              </a:solidFill>
              <a:latin typeface="小塚ゴシック Pro R" pitchFamily="34" charset="-128"/>
              <a:ea typeface="小塚ゴシック Pro R" pitchFamily="34" charset="-128"/>
            </a:endParaRPr>
          </a:p>
          <a:p>
            <a:r>
              <a:rPr lang="en-US" altLang="ja-JP" sz="900" dirty="0">
                <a:solidFill>
                  <a:srgbClr val="002060"/>
                </a:solidFill>
                <a:latin typeface="小塚ゴシック Pro R" pitchFamily="34" charset="-128"/>
                <a:ea typeface="小塚ゴシック Pro R" pitchFamily="34" charset="-128"/>
              </a:rPr>
              <a:t> </a:t>
            </a:r>
            <a:r>
              <a:rPr lang="en-US" altLang="ja-JP" sz="900" dirty="0" smtClean="0">
                <a:solidFill>
                  <a:srgbClr val="002060"/>
                </a:solidFill>
                <a:latin typeface="小塚ゴシック Pro R" pitchFamily="34" charset="-128"/>
                <a:ea typeface="小塚ゴシック Pro R" pitchFamily="34" charset="-128"/>
              </a:rPr>
              <a:t> </a:t>
            </a:r>
            <a:r>
              <a:rPr lang="ja-JP" altLang="en-US" sz="900" dirty="0" smtClean="0">
                <a:solidFill>
                  <a:srgbClr val="002060"/>
                </a:solidFill>
                <a:latin typeface="小塚ゴシック Pro R" pitchFamily="34" charset="-128"/>
                <a:ea typeface="小塚ゴシック Pro R" pitchFamily="34" charset="-128"/>
              </a:rPr>
              <a:t> </a:t>
            </a:r>
            <a:r>
              <a:rPr lang="en-US" altLang="ja-JP" sz="900" dirty="0" smtClean="0">
                <a:solidFill>
                  <a:srgbClr val="002060"/>
                </a:solidFill>
                <a:latin typeface="小塚ゴシック Pro R" pitchFamily="34" charset="-128"/>
                <a:ea typeface="小塚ゴシック Pro R" pitchFamily="34" charset="-128"/>
              </a:rPr>
              <a:t>Lunch and Insurance fees are participants’ expenses. Cancellation charge</a:t>
            </a:r>
            <a:r>
              <a:rPr lang="ja-JP" altLang="en-US" sz="900" dirty="0">
                <a:solidFill>
                  <a:srgbClr val="002060"/>
                </a:solidFill>
                <a:latin typeface="小塚ゴシック Pro R" pitchFamily="34" charset="-128"/>
                <a:ea typeface="小塚ゴシック Pro R" pitchFamily="34" charset="-128"/>
              </a:rPr>
              <a:t> </a:t>
            </a:r>
            <a:r>
              <a:rPr lang="en-US" altLang="ja-JP" sz="900" smtClean="0">
                <a:solidFill>
                  <a:srgbClr val="002060"/>
                </a:solidFill>
                <a:latin typeface="小塚ゴシック Pro R" pitchFamily="34" charset="-128"/>
                <a:ea typeface="小塚ゴシック Pro R" pitchFamily="34" charset="-128"/>
              </a:rPr>
              <a:t>after confirmation: </a:t>
            </a:r>
            <a:r>
              <a:rPr lang="en-US" altLang="ja-JP" sz="900" dirty="0" smtClean="0">
                <a:solidFill>
                  <a:srgbClr val="002060"/>
                </a:solidFill>
                <a:latin typeface="小塚ゴシック Pro R" pitchFamily="34" charset="-128"/>
                <a:ea typeface="小塚ゴシック Pro R" pitchFamily="34" charset="-128"/>
              </a:rPr>
              <a:t>2,000Yen (</a:t>
            </a:r>
            <a:r>
              <a:rPr lang="en-US" altLang="ja-JP" sz="900" dirty="0">
                <a:solidFill>
                  <a:srgbClr val="002060"/>
                </a:solidFill>
                <a:latin typeface="小塚ゴシック Pro R" pitchFamily="34" charset="-128"/>
                <a:ea typeface="小塚ゴシック Pro R" pitchFamily="34" charset="-128"/>
              </a:rPr>
              <a:t> </a:t>
            </a:r>
            <a:r>
              <a:rPr lang="en-US" altLang="ja-JP" sz="900" dirty="0" smtClean="0">
                <a:solidFill>
                  <a:srgbClr val="002060"/>
                </a:solidFill>
                <a:latin typeface="小塚ゴシック Pro R" pitchFamily="34" charset="-128"/>
                <a:ea typeface="小塚ゴシック Pro R" pitchFamily="34" charset="-128"/>
              </a:rPr>
              <a:t>Lunch &amp; Insurance )</a:t>
            </a:r>
            <a:r>
              <a:rPr lang="en-US" altLang="ja-JP" sz="900" dirty="0">
                <a:solidFill>
                  <a:srgbClr val="002060"/>
                </a:solidFill>
                <a:latin typeface="小塚ゴシック Pro R" pitchFamily="34" charset="-128"/>
                <a:ea typeface="小塚ゴシック Pro R" pitchFamily="34" charset="-128"/>
              </a:rPr>
              <a:t> </a:t>
            </a:r>
            <a:endParaRPr lang="en-US" altLang="ja-JP" sz="900" dirty="0" smtClean="0">
              <a:solidFill>
                <a:srgbClr val="002060"/>
              </a:solidFill>
              <a:latin typeface="小塚ゴシック Pro R" pitchFamily="34" charset="-128"/>
              <a:ea typeface="小塚ゴシック Pro R" pitchFamily="34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20200" y="4421022"/>
            <a:ext cx="3168352" cy="23083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>
                <a:solidFill>
                  <a:srgbClr val="002060"/>
                </a:solidFill>
              </a:rPr>
              <a:t>10</a:t>
            </a:r>
            <a:r>
              <a:rPr lang="ja-JP" altLang="en-US" sz="1200" b="1" dirty="0" smtClean="0">
                <a:solidFill>
                  <a:srgbClr val="002060"/>
                </a:solidFill>
              </a:rPr>
              <a:t>月</a:t>
            </a:r>
            <a:r>
              <a:rPr lang="en-US" altLang="ja-JP" sz="1200" b="1" dirty="0" smtClean="0">
                <a:solidFill>
                  <a:srgbClr val="002060"/>
                </a:solidFill>
              </a:rPr>
              <a:t>3</a:t>
            </a:r>
            <a:r>
              <a:rPr lang="en-US" altLang="ja-JP" sz="1200" b="1" dirty="0">
                <a:solidFill>
                  <a:srgbClr val="002060"/>
                </a:solidFill>
              </a:rPr>
              <a:t>1</a:t>
            </a:r>
            <a:r>
              <a:rPr lang="ja-JP" altLang="en-US" sz="1200" b="1" dirty="0" smtClean="0">
                <a:solidFill>
                  <a:srgbClr val="002060"/>
                </a:solidFill>
              </a:rPr>
              <a:t>日（月）　 </a:t>
            </a:r>
            <a:r>
              <a:rPr lang="en-US" altLang="ja-JP" sz="1200" b="1" dirty="0" smtClean="0">
                <a:solidFill>
                  <a:srgbClr val="002060"/>
                </a:solidFill>
              </a:rPr>
              <a:t>Mon 31, October</a:t>
            </a:r>
          </a:p>
          <a:p>
            <a:endParaRPr lang="en-US" altLang="ja-JP" sz="1200" b="1" dirty="0"/>
          </a:p>
          <a:p>
            <a:r>
              <a:rPr lang="en-US" altLang="ja-JP" sz="1200" b="1" dirty="0">
                <a:solidFill>
                  <a:srgbClr val="002060"/>
                </a:solidFill>
              </a:rPr>
              <a:t>08</a:t>
            </a:r>
            <a:r>
              <a:rPr lang="ja-JP" altLang="ja-JP" sz="1200" b="1" dirty="0" smtClean="0">
                <a:solidFill>
                  <a:srgbClr val="002060"/>
                </a:solidFill>
              </a:rPr>
              <a:t>：</a:t>
            </a:r>
            <a:r>
              <a:rPr lang="en-US" altLang="ja-JP" sz="1200" b="1" dirty="0" smtClean="0">
                <a:solidFill>
                  <a:srgbClr val="002060"/>
                </a:solidFill>
              </a:rPr>
              <a:t>30</a:t>
            </a:r>
            <a:r>
              <a:rPr lang="ja-JP" altLang="ja-JP" sz="1200" b="1" dirty="0">
                <a:solidFill>
                  <a:srgbClr val="002060"/>
                </a:solidFill>
              </a:rPr>
              <a:t>　</a:t>
            </a:r>
            <a:r>
              <a:rPr lang="en-US" altLang="ja-JP" sz="1200" b="1" dirty="0">
                <a:solidFill>
                  <a:srgbClr val="002060"/>
                </a:solidFill>
              </a:rPr>
              <a:t>  </a:t>
            </a:r>
            <a:r>
              <a:rPr lang="ja-JP" altLang="en-US" sz="1200" b="1" dirty="0" smtClean="0">
                <a:solidFill>
                  <a:srgbClr val="002060"/>
                </a:solidFill>
                <a:latin typeface="ＭＳ Ｐゴシック" pitchFamily="50" charset="-128"/>
                <a:ea typeface="ＭＳ Ｐゴシック" pitchFamily="50" charset="-128"/>
              </a:rPr>
              <a:t>学生</a:t>
            </a:r>
            <a:r>
              <a:rPr lang="ja-JP" altLang="en-US" sz="1200" b="1" dirty="0">
                <a:solidFill>
                  <a:srgbClr val="002060"/>
                </a:solidFill>
                <a:latin typeface="ＭＳ Ｐゴシック" pitchFamily="50" charset="-128"/>
                <a:ea typeface="ＭＳ Ｐゴシック" pitchFamily="50" charset="-128"/>
              </a:rPr>
              <a:t>センタ</a:t>
            </a:r>
            <a:r>
              <a:rPr lang="ja-JP" altLang="en-US" sz="1200" b="1" dirty="0" smtClean="0">
                <a:solidFill>
                  <a:srgbClr val="002060"/>
                </a:solidFill>
                <a:latin typeface="ＭＳ Ｐゴシック" pitchFamily="50" charset="-128"/>
                <a:ea typeface="ＭＳ Ｐゴシック" pitchFamily="50" charset="-128"/>
              </a:rPr>
              <a:t>ー</a:t>
            </a:r>
            <a:r>
              <a:rPr lang="zh-CN" altLang="en-US" sz="1200" b="1" dirty="0" smtClean="0">
                <a:solidFill>
                  <a:srgbClr val="002060"/>
                </a:solidFill>
                <a:latin typeface="ＭＳ Ｐゴシック" pitchFamily="50" charset="-128"/>
                <a:ea typeface="ＭＳ Ｐゴシック" pitchFamily="50" charset="-128"/>
              </a:rPr>
              <a:t>前</a:t>
            </a:r>
            <a:r>
              <a:rPr lang="zh-CN" altLang="en-US" sz="1200" b="1" dirty="0" smtClean="0">
                <a:solidFill>
                  <a:srgbClr val="002060"/>
                </a:solidFill>
              </a:rPr>
              <a:t>　</a:t>
            </a:r>
            <a:r>
              <a:rPr lang="ja-JP" altLang="ja-JP" sz="1200" b="1" dirty="0" smtClean="0">
                <a:solidFill>
                  <a:srgbClr val="002060"/>
                </a:solidFill>
              </a:rPr>
              <a:t>集合</a:t>
            </a:r>
            <a:endParaRPr lang="en-US" altLang="ja-JP" sz="1200" b="1" dirty="0" smtClean="0">
              <a:solidFill>
                <a:srgbClr val="002060"/>
              </a:solidFill>
            </a:endParaRPr>
          </a:p>
          <a:p>
            <a:r>
              <a:rPr lang="ja-JP" altLang="en-US" sz="1200" b="1" dirty="0" smtClean="0"/>
              <a:t>　</a:t>
            </a:r>
            <a:r>
              <a:rPr lang="en-US" altLang="ja-JP" sz="1200" b="1" dirty="0" smtClean="0">
                <a:solidFill>
                  <a:srgbClr val="C00000"/>
                </a:solidFill>
              </a:rPr>
              <a:t>              </a:t>
            </a:r>
            <a:r>
              <a:rPr lang="en-US" altLang="ja-JP" sz="1200" b="1" dirty="0" smtClean="0">
                <a:solidFill>
                  <a:schemeClr val="accent3">
                    <a:lumMod val="75000"/>
                  </a:schemeClr>
                </a:solidFill>
              </a:rPr>
              <a:t>Meet </a:t>
            </a:r>
            <a:r>
              <a:rPr lang="en-US" altLang="ja-JP" sz="1200" b="1" dirty="0">
                <a:solidFill>
                  <a:schemeClr val="accent3">
                    <a:lumMod val="75000"/>
                  </a:schemeClr>
                </a:solidFill>
              </a:rPr>
              <a:t>in front of </a:t>
            </a:r>
            <a:r>
              <a:rPr lang="en-US" altLang="ja-JP" sz="1200" b="1" dirty="0" smtClean="0">
                <a:solidFill>
                  <a:schemeClr val="accent3">
                    <a:lumMod val="75000"/>
                  </a:schemeClr>
                </a:solidFill>
              </a:rPr>
              <a:t>Student Center,   </a:t>
            </a:r>
          </a:p>
          <a:p>
            <a:r>
              <a:rPr lang="en-US" altLang="ja-JP" sz="12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altLang="ja-JP" sz="1200" b="1" dirty="0" smtClean="0">
                <a:solidFill>
                  <a:schemeClr val="accent3">
                    <a:lumMod val="75000"/>
                  </a:schemeClr>
                </a:solidFill>
              </a:rPr>
              <a:t>                YNU</a:t>
            </a:r>
          </a:p>
          <a:p>
            <a:r>
              <a:rPr lang="en-US" altLang="ja-JP" sz="1200" b="1" dirty="0" smtClean="0">
                <a:solidFill>
                  <a:srgbClr val="002060"/>
                </a:solidFill>
              </a:rPr>
              <a:t>08</a:t>
            </a:r>
            <a:r>
              <a:rPr lang="ja-JP" altLang="ja-JP" sz="1200" b="1" dirty="0" smtClean="0">
                <a:solidFill>
                  <a:srgbClr val="002060"/>
                </a:solidFill>
              </a:rPr>
              <a:t>：</a:t>
            </a:r>
            <a:r>
              <a:rPr lang="en-US" altLang="ja-JP" sz="1200" b="1" dirty="0" smtClean="0">
                <a:solidFill>
                  <a:srgbClr val="002060"/>
                </a:solidFill>
              </a:rPr>
              <a:t>40</a:t>
            </a:r>
            <a:r>
              <a:rPr lang="ja-JP" altLang="ja-JP" sz="1200" b="1" dirty="0">
                <a:solidFill>
                  <a:srgbClr val="002060"/>
                </a:solidFill>
              </a:rPr>
              <a:t>　</a:t>
            </a:r>
            <a:r>
              <a:rPr lang="en-US" altLang="ja-JP" sz="1200" b="1" dirty="0">
                <a:solidFill>
                  <a:srgbClr val="002060"/>
                </a:solidFill>
              </a:rPr>
              <a:t>  </a:t>
            </a:r>
            <a:r>
              <a:rPr lang="ja-JP" altLang="ja-JP" sz="1200" b="1" dirty="0" smtClean="0">
                <a:solidFill>
                  <a:srgbClr val="002060"/>
                </a:solidFill>
              </a:rPr>
              <a:t>出発</a:t>
            </a:r>
            <a:endParaRPr lang="en-US" altLang="ja-JP" sz="1200" b="1" dirty="0" smtClean="0">
              <a:solidFill>
                <a:srgbClr val="002060"/>
              </a:solidFill>
            </a:endParaRPr>
          </a:p>
          <a:p>
            <a:r>
              <a:rPr lang="en-US" altLang="ja-JP" sz="1200" b="1" dirty="0" smtClean="0"/>
              <a:t>  </a:t>
            </a:r>
            <a:r>
              <a:rPr lang="ja-JP" altLang="en-US" sz="1200" b="1" dirty="0" smtClean="0"/>
              <a:t>　　</a:t>
            </a:r>
            <a:r>
              <a:rPr lang="ja-JP" altLang="en-US" sz="1200" b="1" dirty="0"/>
              <a:t>　</a:t>
            </a:r>
            <a:r>
              <a:rPr lang="ja-JP" altLang="en-US" sz="1200" b="1" dirty="0" smtClean="0"/>
              <a:t>　　</a:t>
            </a:r>
            <a:r>
              <a:rPr lang="en-US" altLang="ja-JP" sz="1200" b="1" dirty="0" smtClean="0">
                <a:solidFill>
                  <a:schemeClr val="accent3">
                    <a:lumMod val="75000"/>
                  </a:schemeClr>
                </a:solidFill>
              </a:rPr>
              <a:t>Depart from YNU</a:t>
            </a:r>
          </a:p>
          <a:p>
            <a:r>
              <a:rPr lang="en-US" altLang="ja-JP" sz="1200" b="1" dirty="0" smtClean="0">
                <a:solidFill>
                  <a:srgbClr val="002060"/>
                </a:solidFill>
              </a:rPr>
              <a:t>10</a:t>
            </a:r>
            <a:r>
              <a:rPr lang="ja-JP" altLang="ja-JP" sz="1200" b="1" dirty="0" smtClean="0">
                <a:solidFill>
                  <a:srgbClr val="002060"/>
                </a:solidFill>
              </a:rPr>
              <a:t>：</a:t>
            </a:r>
            <a:r>
              <a:rPr lang="en-US" altLang="ja-JP" sz="1200" b="1" dirty="0" smtClean="0">
                <a:solidFill>
                  <a:srgbClr val="002060"/>
                </a:solidFill>
              </a:rPr>
              <a:t>00</a:t>
            </a:r>
            <a:r>
              <a:rPr lang="ja-JP" altLang="ja-JP" sz="1200" b="1" dirty="0">
                <a:solidFill>
                  <a:srgbClr val="002060"/>
                </a:solidFill>
              </a:rPr>
              <a:t>　</a:t>
            </a:r>
            <a:r>
              <a:rPr lang="en-US" altLang="ja-JP" sz="1200" b="1" dirty="0" smtClean="0">
                <a:solidFill>
                  <a:srgbClr val="002060"/>
                </a:solidFill>
              </a:rPr>
              <a:t>  </a:t>
            </a:r>
            <a:r>
              <a:rPr lang="ja-JP" altLang="en-US" sz="1200" b="1" dirty="0" smtClean="0">
                <a:solidFill>
                  <a:srgbClr val="002060"/>
                </a:solidFill>
              </a:rPr>
              <a:t>都庁　展望台</a:t>
            </a:r>
            <a:endParaRPr lang="en-US" altLang="ja-JP" sz="1200" b="1" dirty="0" smtClean="0">
              <a:solidFill>
                <a:srgbClr val="002060"/>
              </a:solidFill>
            </a:endParaRPr>
          </a:p>
          <a:p>
            <a:r>
              <a:rPr lang="en-US" altLang="ja-JP" sz="1200" b="1" dirty="0" smtClean="0">
                <a:solidFill>
                  <a:schemeClr val="accent3">
                    <a:lumMod val="75000"/>
                  </a:schemeClr>
                </a:solidFill>
              </a:rPr>
              <a:t>                 Observation Deck, Tokyo </a:t>
            </a:r>
          </a:p>
          <a:p>
            <a:r>
              <a:rPr lang="en-US" altLang="ja-JP" sz="12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altLang="ja-JP" sz="1200" b="1" dirty="0" smtClean="0">
                <a:solidFill>
                  <a:schemeClr val="accent3">
                    <a:lumMod val="75000"/>
                  </a:schemeClr>
                </a:solidFill>
              </a:rPr>
              <a:t>                Metropolitan Government Buildings</a:t>
            </a:r>
          </a:p>
          <a:p>
            <a:r>
              <a:rPr lang="en-US" altLang="ja-JP" sz="1200" b="1" dirty="0" smtClean="0">
                <a:solidFill>
                  <a:srgbClr val="002060"/>
                </a:solidFill>
              </a:rPr>
              <a:t>10</a:t>
            </a:r>
            <a:r>
              <a:rPr lang="ja-JP" altLang="ja-JP" sz="1200" b="1" dirty="0" smtClean="0">
                <a:solidFill>
                  <a:srgbClr val="002060"/>
                </a:solidFill>
              </a:rPr>
              <a:t>：</a:t>
            </a:r>
            <a:r>
              <a:rPr lang="en-US" altLang="ja-JP" sz="1200" b="1" dirty="0" smtClean="0">
                <a:solidFill>
                  <a:srgbClr val="002060"/>
                </a:solidFill>
              </a:rPr>
              <a:t>50</a:t>
            </a:r>
            <a:r>
              <a:rPr lang="ja-JP" altLang="ja-JP" sz="1200" b="1" dirty="0" smtClean="0">
                <a:solidFill>
                  <a:srgbClr val="002060"/>
                </a:solidFill>
              </a:rPr>
              <a:t>　</a:t>
            </a:r>
            <a:r>
              <a:rPr lang="en-US" altLang="ja-JP" sz="1200" b="1" dirty="0" smtClean="0">
                <a:solidFill>
                  <a:srgbClr val="002060"/>
                </a:solidFill>
              </a:rPr>
              <a:t>  </a:t>
            </a:r>
            <a:r>
              <a:rPr lang="ja-JP" altLang="en-US" sz="1200" b="1" dirty="0" smtClean="0">
                <a:solidFill>
                  <a:srgbClr val="002060"/>
                </a:solidFill>
              </a:rPr>
              <a:t>皇居</a:t>
            </a:r>
            <a:r>
              <a:rPr lang="ja-JP" altLang="en-US" sz="1200" b="1" dirty="0">
                <a:solidFill>
                  <a:srgbClr val="002060"/>
                </a:solidFill>
              </a:rPr>
              <a:t>二重橋</a:t>
            </a:r>
            <a:endParaRPr lang="en-US" altLang="ja-JP" sz="1200" b="1" dirty="0" smtClean="0"/>
          </a:p>
          <a:p>
            <a:r>
              <a:rPr lang="ja-JP" altLang="en-US" sz="1200" b="1" dirty="0" smtClean="0">
                <a:solidFill>
                  <a:srgbClr val="008000"/>
                </a:solidFill>
              </a:rPr>
              <a:t>　　　　　</a:t>
            </a:r>
            <a:r>
              <a:rPr lang="ja-JP" altLang="en-US" sz="1200" b="1" dirty="0" smtClean="0">
                <a:solidFill>
                  <a:srgbClr val="C00000"/>
                </a:solidFill>
              </a:rPr>
              <a:t>  </a:t>
            </a:r>
            <a:r>
              <a:rPr lang="en-US" altLang="ja-JP" sz="1200" b="1" dirty="0" err="1">
                <a:solidFill>
                  <a:schemeClr val="accent3">
                    <a:lumMod val="75000"/>
                  </a:schemeClr>
                </a:solidFill>
              </a:rPr>
              <a:t>N</a:t>
            </a:r>
            <a:r>
              <a:rPr lang="en-US" altLang="ja-JP" sz="1200" b="1" dirty="0" err="1" smtClean="0">
                <a:solidFill>
                  <a:schemeClr val="accent3">
                    <a:lumMod val="75000"/>
                  </a:schemeClr>
                </a:solidFill>
              </a:rPr>
              <a:t>iju</a:t>
            </a:r>
            <a:r>
              <a:rPr lang="en-US" altLang="ja-JP" sz="12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altLang="ja-JP" sz="1200" b="1" dirty="0" err="1" smtClean="0">
                <a:solidFill>
                  <a:schemeClr val="accent3">
                    <a:lumMod val="75000"/>
                  </a:schemeClr>
                </a:solidFill>
              </a:rPr>
              <a:t>Bashi</a:t>
            </a:r>
            <a:r>
              <a:rPr lang="en-US" altLang="ja-JP" sz="1200" b="1" dirty="0" smtClean="0">
                <a:solidFill>
                  <a:schemeClr val="accent3">
                    <a:lumMod val="75000"/>
                  </a:schemeClr>
                </a:solidFill>
              </a:rPr>
              <a:t> Bridge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005" y="9603075"/>
            <a:ext cx="70106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sz="1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問い合わせ</a:t>
            </a:r>
            <a:r>
              <a:rPr lang="ja-JP" altLang="en-US" sz="1000" b="1" dirty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en-US" altLang="ja-JP" sz="1000" b="1" dirty="0" smtClean="0">
                <a:solidFill>
                  <a:schemeClr val="accent2"/>
                </a:solidFill>
                <a:latin typeface="HG丸ｺﾞｼｯｸM-PRO" pitchFamily="50" charset="-128"/>
                <a:ea typeface="HG丸ｺﾞｼｯｸM-PRO" pitchFamily="50" charset="-128"/>
              </a:rPr>
              <a:t>Inquiries</a:t>
            </a:r>
            <a:r>
              <a:rPr lang="en-US" altLang="ja-JP" sz="1000" b="1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en-US" altLang="ja-JP" sz="1000" b="1" dirty="0">
                <a:latin typeface="HG丸ｺﾞｼｯｸM-PRO" pitchFamily="50" charset="-128"/>
                <a:ea typeface="HG丸ｺﾞｼｯｸM-PRO" pitchFamily="50" charset="-128"/>
              </a:rPr>
              <a:t>: </a:t>
            </a:r>
            <a:r>
              <a:rPr lang="ja-JP" altLang="en-US" sz="1000" b="1" dirty="0" smtClean="0">
                <a:solidFill>
                  <a:srgbClr val="1E4778"/>
                </a:solidFill>
                <a:latin typeface="HG丸ｺﾞｼｯｸM-PRO" pitchFamily="50" charset="-128"/>
                <a:ea typeface="HG丸ｺﾞｼｯｸM-PRO" pitchFamily="50" charset="-128"/>
              </a:rPr>
              <a:t>留学生支援係</a:t>
            </a:r>
            <a:r>
              <a:rPr lang="en-US" altLang="ja-JP" sz="1000" b="1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en-US" altLang="ja-JP" sz="1000" b="1" dirty="0" smtClean="0">
                <a:solidFill>
                  <a:schemeClr val="accent2"/>
                </a:solidFill>
                <a:latin typeface="HG丸ｺﾞｼｯｸM-PRO" pitchFamily="50" charset="-128"/>
                <a:ea typeface="HG丸ｺﾞｼｯｸM-PRO" pitchFamily="50" charset="-128"/>
              </a:rPr>
              <a:t>International Student Support Section  </a:t>
            </a:r>
            <a:r>
              <a:rPr lang="en-US" altLang="ja-JP" sz="1000" b="1" dirty="0" smtClean="0">
                <a:solidFill>
                  <a:srgbClr val="1E4778"/>
                </a:solidFill>
                <a:latin typeface="HG丸ｺﾞｼｯｸM-PRO" pitchFamily="50" charset="-128"/>
                <a:ea typeface="HG丸ｺﾞｼｯｸM-PRO" pitchFamily="50" charset="-128"/>
              </a:rPr>
              <a:t>  kokusai.shien@ynu.ac.jp</a:t>
            </a:r>
            <a:endParaRPr lang="ja-JP" altLang="ja-JP" sz="1000" dirty="0">
              <a:solidFill>
                <a:srgbClr val="1E4778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0" y="272480"/>
            <a:ext cx="6858000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800" cap="none" spc="0" dirty="0" smtClean="0">
                <a:ln w="12700">
                  <a:noFill/>
                  <a:prstDash val="solid"/>
                </a:ln>
                <a:solidFill>
                  <a:schemeClr val="bg1">
                    <a:lumMod val="95000"/>
                  </a:schemeClr>
                </a:solidFill>
                <a:ea typeface="ＤＦ特太ゴシック体" pitchFamily="1" charset="-128"/>
              </a:rPr>
              <a:t>日本の伝統文化にふれる旅</a:t>
            </a:r>
            <a:endParaRPr lang="en-US" altLang="ja-JP" sz="2800" cap="none" spc="0" dirty="0" smtClean="0">
              <a:ln w="12700">
                <a:noFill/>
                <a:prstDash val="solid"/>
              </a:ln>
              <a:solidFill>
                <a:schemeClr val="bg1">
                  <a:lumMod val="95000"/>
                </a:schemeClr>
              </a:solidFill>
              <a:ea typeface="ＤＦ特太ゴシック体" pitchFamily="1" charset="-128"/>
            </a:endParaRPr>
          </a:p>
          <a:p>
            <a:pPr algn="ctr"/>
            <a:r>
              <a:rPr lang="ja-JP" altLang="en-US" dirty="0" smtClean="0">
                <a:ln w="12700">
                  <a:noFill/>
                  <a:prstDash val="solid"/>
                </a:ln>
                <a:solidFill>
                  <a:schemeClr val="bg1">
                    <a:lumMod val="95000"/>
                  </a:schemeClr>
                </a:solidFill>
                <a:latin typeface="AR丸ゴシック体E" pitchFamily="49" charset="-128"/>
                <a:ea typeface="AR丸ゴシック体E" pitchFamily="49" charset="-128"/>
              </a:rPr>
              <a:t>～留学生のための</a:t>
            </a:r>
            <a:r>
              <a:rPr lang="ja-JP" altLang="en-US" dirty="0">
                <a:ln w="12700">
                  <a:noFill/>
                  <a:prstDash val="solid"/>
                </a:ln>
                <a:solidFill>
                  <a:schemeClr val="bg1">
                    <a:lumMod val="95000"/>
                  </a:schemeClr>
                </a:solidFill>
                <a:latin typeface="AR丸ゴシック体E" pitchFamily="49" charset="-128"/>
                <a:ea typeface="AR丸ゴシック体E" pitchFamily="49" charset="-128"/>
              </a:rPr>
              <a:t>浅草</a:t>
            </a:r>
            <a:r>
              <a:rPr lang="ja-JP" altLang="en-US" dirty="0" smtClean="0">
                <a:ln w="12700">
                  <a:noFill/>
                  <a:prstDash val="solid"/>
                </a:ln>
                <a:solidFill>
                  <a:schemeClr val="bg1">
                    <a:lumMod val="95000"/>
                  </a:schemeClr>
                </a:solidFill>
                <a:latin typeface="AR丸ゴシック体E" pitchFamily="49" charset="-128"/>
                <a:ea typeface="AR丸ゴシック体E" pitchFamily="49" charset="-128"/>
              </a:rPr>
              <a:t>・両国見学旅行～</a:t>
            </a:r>
            <a:endParaRPr lang="ja-JP" altLang="en-US" cap="none" spc="0" dirty="0">
              <a:ln w="12700">
                <a:noFill/>
                <a:prstDash val="solid"/>
              </a:ln>
              <a:solidFill>
                <a:schemeClr val="bg1">
                  <a:lumMod val="95000"/>
                </a:schemeClr>
              </a:solidFill>
              <a:latin typeface="AR丸ゴシック体E" pitchFamily="49" charset="-128"/>
              <a:ea typeface="AR丸ゴシック体E" pitchFamily="49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-44624" y="-15552"/>
            <a:ext cx="685800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b="1" dirty="0" smtClean="0">
                <a:ln w="12700">
                  <a:noFill/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Study Tour for International Students</a:t>
            </a:r>
            <a:endParaRPr lang="en-US" altLang="ja-JP" b="1" cap="none" spc="0" dirty="0" smtClean="0">
              <a:ln w="12700">
                <a:noFill/>
                <a:prstDash val="solid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915531" y="5032733"/>
            <a:ext cx="1430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kumimoji="1" lang="en-US" altLang="ja-JP" sz="1200" dirty="0" smtClean="0">
              <a:solidFill>
                <a:schemeClr val="tx2">
                  <a:lumMod val="20000"/>
                  <a:lumOff val="80000"/>
                </a:schemeClr>
              </a:solidFill>
              <a:latin typeface="+mj-ea"/>
              <a:ea typeface="+mj-ea"/>
            </a:endParaRPr>
          </a:p>
        </p:txBody>
      </p:sp>
      <p:pic>
        <p:nvPicPr>
          <p:cNvPr id="53" name="Picture 4" descr="G:\イラスト\乗物\車\0-2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2152539" y="5127036"/>
            <a:ext cx="1063690" cy="744583"/>
          </a:xfrm>
          <a:prstGeom prst="rect">
            <a:avLst/>
          </a:prstGeom>
          <a:noFill/>
        </p:spPr>
      </p:pic>
      <p:sp>
        <p:nvSpPr>
          <p:cNvPr id="32" name="テキスト ボックス 31"/>
          <p:cNvSpPr txBox="1"/>
          <p:nvPr/>
        </p:nvSpPr>
        <p:spPr>
          <a:xfrm>
            <a:off x="220376" y="6744974"/>
            <a:ext cx="3168000" cy="17543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altLang="ja-JP" sz="1200" b="1" dirty="0" smtClean="0"/>
          </a:p>
          <a:p>
            <a:r>
              <a:rPr lang="en-US" altLang="ja-JP" sz="1200" b="1" dirty="0" smtClean="0">
                <a:solidFill>
                  <a:srgbClr val="002060"/>
                </a:solidFill>
              </a:rPr>
              <a:t>12</a:t>
            </a:r>
            <a:r>
              <a:rPr lang="ja-JP" altLang="ja-JP" sz="1200" b="1" dirty="0" smtClean="0">
                <a:solidFill>
                  <a:srgbClr val="002060"/>
                </a:solidFill>
              </a:rPr>
              <a:t>：</a:t>
            </a:r>
            <a:r>
              <a:rPr lang="en-US" altLang="ja-JP" sz="1200" b="1" dirty="0" smtClean="0">
                <a:solidFill>
                  <a:srgbClr val="002060"/>
                </a:solidFill>
              </a:rPr>
              <a:t>30</a:t>
            </a:r>
            <a:r>
              <a:rPr lang="ja-JP" altLang="ja-JP" sz="1200" b="1" dirty="0" smtClean="0">
                <a:solidFill>
                  <a:srgbClr val="002060"/>
                </a:solidFill>
              </a:rPr>
              <a:t>　</a:t>
            </a:r>
            <a:r>
              <a:rPr lang="en-US" altLang="ja-JP" sz="1200" b="1" dirty="0" smtClean="0">
                <a:solidFill>
                  <a:srgbClr val="002060"/>
                </a:solidFill>
              </a:rPr>
              <a:t> </a:t>
            </a:r>
            <a:r>
              <a:rPr lang="ja-JP" altLang="en-US" sz="1200" b="1" dirty="0" smtClean="0">
                <a:solidFill>
                  <a:srgbClr val="002060"/>
                </a:solidFill>
              </a:rPr>
              <a:t>昼食（</a:t>
            </a:r>
            <a:r>
              <a:rPr lang="ja-JP" altLang="en-US" sz="1200" b="1" dirty="0" err="1" smtClean="0">
                <a:solidFill>
                  <a:srgbClr val="002060"/>
                </a:solidFill>
              </a:rPr>
              <a:t>すた</a:t>
            </a:r>
            <a:r>
              <a:rPr lang="ja-JP" altLang="en-US" sz="1200" b="1" dirty="0" smtClean="0">
                <a:solidFill>
                  <a:srgbClr val="002060"/>
                </a:solidFill>
              </a:rPr>
              <a:t>みな太郎</a:t>
            </a:r>
            <a:r>
              <a:rPr lang="en-US" altLang="ja-JP" sz="1200" b="1" dirty="0" smtClean="0">
                <a:solidFill>
                  <a:srgbClr val="002060"/>
                </a:solidFill>
              </a:rPr>
              <a:t>NEXT </a:t>
            </a:r>
            <a:r>
              <a:rPr lang="ja-JP" altLang="en-US" sz="1200" b="1" dirty="0" smtClean="0">
                <a:solidFill>
                  <a:srgbClr val="002060"/>
                </a:solidFill>
              </a:rPr>
              <a:t>バイキング）</a:t>
            </a:r>
            <a:endParaRPr lang="en-US" altLang="ja-JP" sz="1200" b="1" dirty="0" smtClean="0">
              <a:solidFill>
                <a:srgbClr val="002060"/>
              </a:solidFill>
            </a:endParaRPr>
          </a:p>
          <a:p>
            <a:r>
              <a:rPr lang="ja-JP" altLang="en-US" sz="1200" b="1" dirty="0"/>
              <a:t>　</a:t>
            </a:r>
            <a:r>
              <a:rPr lang="ja-JP" altLang="en-US" sz="1200" b="1" dirty="0" smtClean="0"/>
              <a:t>　　　　</a:t>
            </a:r>
            <a:r>
              <a:rPr lang="ja-JP" altLang="en-US" sz="12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altLang="ja-JP" sz="1200" b="1" dirty="0" smtClean="0">
                <a:solidFill>
                  <a:schemeClr val="accent3">
                    <a:lumMod val="75000"/>
                  </a:schemeClr>
                </a:solidFill>
              </a:rPr>
              <a:t>Lunch at Stamina Taro NEXT   Buffet</a:t>
            </a:r>
          </a:p>
          <a:p>
            <a:r>
              <a:rPr lang="en-US" altLang="ja-JP" sz="1200" b="1" dirty="0" smtClean="0">
                <a:solidFill>
                  <a:srgbClr val="002060"/>
                </a:solidFill>
              </a:rPr>
              <a:t>14 : </a:t>
            </a:r>
            <a:r>
              <a:rPr lang="en-US" altLang="ja-JP" sz="1200" b="1" dirty="0">
                <a:solidFill>
                  <a:srgbClr val="002060"/>
                </a:solidFill>
              </a:rPr>
              <a:t>00</a:t>
            </a:r>
            <a:r>
              <a:rPr lang="ja-JP" altLang="en-US" sz="1200" b="1" dirty="0" smtClean="0">
                <a:solidFill>
                  <a:srgbClr val="002060"/>
                </a:solidFill>
              </a:rPr>
              <a:t>　</a:t>
            </a:r>
            <a:r>
              <a:rPr lang="ja-JP" altLang="en-US" sz="1200" b="1" dirty="0">
                <a:solidFill>
                  <a:srgbClr val="002060"/>
                </a:solidFill>
              </a:rPr>
              <a:t>藍</a:t>
            </a:r>
            <a:r>
              <a:rPr lang="ja-JP" altLang="en-US" sz="1200" b="1" dirty="0" smtClean="0">
                <a:solidFill>
                  <a:srgbClr val="002060"/>
                </a:solidFill>
              </a:rPr>
              <a:t>染</a:t>
            </a:r>
            <a:r>
              <a:rPr lang="ja-JP" altLang="en-US" sz="1200" b="1" dirty="0">
                <a:solidFill>
                  <a:srgbClr val="002060"/>
                </a:solidFill>
              </a:rPr>
              <a:t>体験</a:t>
            </a:r>
            <a:endParaRPr lang="en-US" altLang="ja-JP" sz="1200" b="1" dirty="0" smtClean="0">
              <a:solidFill>
                <a:srgbClr val="002060"/>
              </a:solidFill>
            </a:endParaRPr>
          </a:p>
          <a:p>
            <a:r>
              <a:rPr lang="ja-JP" altLang="en-US" sz="1200" b="1" dirty="0" smtClean="0">
                <a:solidFill>
                  <a:srgbClr val="008000"/>
                </a:solidFill>
              </a:rPr>
              <a:t>　　　　　</a:t>
            </a:r>
            <a:r>
              <a:rPr lang="ja-JP" altLang="en-US" sz="12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altLang="ja-JP" sz="1200" b="1" dirty="0" smtClean="0">
                <a:solidFill>
                  <a:schemeClr val="accent3">
                    <a:lumMod val="75000"/>
                  </a:schemeClr>
                </a:solidFill>
              </a:rPr>
              <a:t>Dyeing experience</a:t>
            </a:r>
          </a:p>
          <a:p>
            <a:r>
              <a:rPr lang="en-US" altLang="ja-JP" sz="1200" b="1" dirty="0" smtClean="0">
                <a:solidFill>
                  <a:srgbClr val="002060"/>
                </a:solidFill>
              </a:rPr>
              <a:t>15 : 40    </a:t>
            </a:r>
            <a:r>
              <a:rPr lang="ja-JP" altLang="en-US" sz="1200" b="1" dirty="0">
                <a:solidFill>
                  <a:srgbClr val="002060"/>
                </a:solidFill>
              </a:rPr>
              <a:t>仲見</a:t>
            </a:r>
            <a:r>
              <a:rPr lang="ja-JP" altLang="en-US" sz="1200" b="1" dirty="0" smtClean="0">
                <a:solidFill>
                  <a:srgbClr val="002060"/>
                </a:solidFill>
              </a:rPr>
              <a:t>世通り散策</a:t>
            </a:r>
            <a:endParaRPr lang="en-US" altLang="ja-JP" sz="1200" b="1" dirty="0" smtClean="0">
              <a:solidFill>
                <a:srgbClr val="002060"/>
              </a:solidFill>
            </a:endParaRPr>
          </a:p>
          <a:p>
            <a:r>
              <a:rPr lang="ja-JP" altLang="en-US" sz="1200" b="1" dirty="0" smtClean="0">
                <a:solidFill>
                  <a:srgbClr val="008000"/>
                </a:solidFill>
              </a:rPr>
              <a:t>　</a:t>
            </a:r>
            <a:r>
              <a:rPr lang="ja-JP" altLang="en-US" sz="1200" b="1" dirty="0" smtClean="0">
                <a:solidFill>
                  <a:srgbClr val="1E4778"/>
                </a:solidFill>
              </a:rPr>
              <a:t>             </a:t>
            </a:r>
            <a:r>
              <a:rPr lang="en-US" altLang="ja-JP" sz="1200" b="1" dirty="0" err="1" smtClean="0">
                <a:solidFill>
                  <a:schemeClr val="accent3">
                    <a:lumMod val="75000"/>
                  </a:schemeClr>
                </a:solidFill>
              </a:rPr>
              <a:t>Nakamise</a:t>
            </a:r>
            <a:r>
              <a:rPr lang="en-US" altLang="ja-JP" sz="1200" b="1" dirty="0" smtClean="0">
                <a:solidFill>
                  <a:schemeClr val="accent3">
                    <a:lumMod val="75000"/>
                  </a:schemeClr>
                </a:solidFill>
              </a:rPr>
              <a:t> walk</a:t>
            </a:r>
          </a:p>
          <a:p>
            <a:r>
              <a:rPr lang="en-US" altLang="ja-JP" sz="1200" b="1" dirty="0" smtClean="0">
                <a:solidFill>
                  <a:srgbClr val="002060"/>
                </a:solidFill>
              </a:rPr>
              <a:t>18 : 00     </a:t>
            </a:r>
            <a:r>
              <a:rPr lang="ja-JP" altLang="en-US" sz="1200" b="1" dirty="0" smtClean="0">
                <a:solidFill>
                  <a:srgbClr val="002060"/>
                </a:solidFill>
              </a:rPr>
              <a:t>大学　着</a:t>
            </a:r>
            <a:endParaRPr lang="en-US" altLang="ja-JP" sz="1200" b="1" dirty="0" smtClean="0">
              <a:solidFill>
                <a:srgbClr val="002060"/>
              </a:solidFill>
            </a:endParaRPr>
          </a:p>
          <a:p>
            <a:r>
              <a:rPr lang="ja-JP" altLang="en-US" sz="1200" b="1" dirty="0" smtClean="0">
                <a:solidFill>
                  <a:srgbClr val="008000"/>
                </a:solidFill>
              </a:rPr>
              <a:t>　　　　　</a:t>
            </a:r>
            <a:r>
              <a:rPr lang="ja-JP" altLang="en-US" sz="1200" b="1" dirty="0" smtClean="0">
                <a:solidFill>
                  <a:schemeClr val="accent3">
                    <a:lumMod val="75000"/>
                  </a:schemeClr>
                </a:solidFill>
              </a:rPr>
              <a:t>  </a:t>
            </a:r>
            <a:r>
              <a:rPr lang="en-US" altLang="ja-JP" sz="1200" b="1" dirty="0" smtClean="0">
                <a:solidFill>
                  <a:schemeClr val="accent3">
                    <a:lumMod val="75000"/>
                  </a:schemeClr>
                </a:solidFill>
              </a:rPr>
              <a:t>Arrive at YNU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597143" y="443386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rgbClr val="FF0000"/>
                </a:solidFill>
              </a:rPr>
              <a:t>Schedule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pic>
        <p:nvPicPr>
          <p:cNvPr id="39" name="図 38" descr="ふね２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4237" y="4948237"/>
            <a:ext cx="9525" cy="9525"/>
          </a:xfrm>
          <a:prstGeom prst="rect">
            <a:avLst/>
          </a:prstGeom>
        </p:spPr>
      </p:pic>
      <p:pic>
        <p:nvPicPr>
          <p:cNvPr id="40" name="図 39" descr="ふね２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4237" y="4948237"/>
            <a:ext cx="9525" cy="9525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5864" y="4629587"/>
            <a:ext cx="2131007" cy="1613508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59115">
            <a:off x="5783024" y="5632898"/>
            <a:ext cx="806429" cy="671557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63077">
            <a:off x="5694156" y="4868029"/>
            <a:ext cx="540509" cy="569943"/>
          </a:xfrm>
          <a:prstGeom prst="rect">
            <a:avLst/>
          </a:prstGeom>
        </p:spPr>
      </p:pic>
      <p:sp>
        <p:nvSpPr>
          <p:cNvPr id="20" name="テキスト ボックス 19"/>
          <p:cNvSpPr txBox="1"/>
          <p:nvPr/>
        </p:nvSpPr>
        <p:spPr>
          <a:xfrm>
            <a:off x="4222018" y="5826511"/>
            <a:ext cx="1423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000" dirty="0" smtClean="0">
                <a:solidFill>
                  <a:schemeClr val="bg1"/>
                </a:solidFill>
              </a:rPr>
              <a:t>浅草　仲見世通り</a:t>
            </a:r>
          </a:p>
          <a:p>
            <a:pPr algn="r"/>
            <a:r>
              <a:rPr kumimoji="1" lang="en-US" altLang="ja-JP" sz="800" dirty="0" err="1" smtClean="0">
                <a:solidFill>
                  <a:schemeClr val="bg1"/>
                </a:solidFill>
              </a:rPr>
              <a:t>Asakusa</a:t>
            </a:r>
            <a:r>
              <a:rPr kumimoji="1" lang="ja-JP" altLang="en-US" sz="800" dirty="0" smtClean="0">
                <a:solidFill>
                  <a:schemeClr val="bg1"/>
                </a:solidFill>
              </a:rPr>
              <a:t> </a:t>
            </a:r>
            <a:r>
              <a:rPr kumimoji="1" lang="en-US" altLang="ja-JP" sz="800" dirty="0" err="1" smtClean="0">
                <a:solidFill>
                  <a:schemeClr val="bg1"/>
                </a:solidFill>
              </a:rPr>
              <a:t>Nakamise</a:t>
            </a:r>
            <a:r>
              <a:rPr kumimoji="1" lang="ja-JP" altLang="en-US" sz="800" dirty="0" smtClean="0">
                <a:solidFill>
                  <a:schemeClr val="bg1"/>
                </a:solidFill>
              </a:rPr>
              <a:t> </a:t>
            </a:r>
            <a:r>
              <a:rPr kumimoji="1" lang="en-US" altLang="ja-JP" sz="800" dirty="0" smtClean="0">
                <a:solidFill>
                  <a:schemeClr val="bg1"/>
                </a:solidFill>
              </a:rPr>
              <a:t>Road</a:t>
            </a:r>
            <a:endParaRPr kumimoji="1" lang="ja-JP" altLang="en-US" sz="800" dirty="0">
              <a:solidFill>
                <a:schemeClr val="bg1"/>
              </a:solidFill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0816" y="1798575"/>
            <a:ext cx="931386" cy="863558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3781" y="6363105"/>
            <a:ext cx="3072541" cy="2158557"/>
          </a:xfrm>
          <a:prstGeom prst="rect">
            <a:avLst/>
          </a:prstGeom>
        </p:spPr>
      </p:pic>
      <p:sp>
        <p:nvSpPr>
          <p:cNvPr id="23" name="テキスト ボックス 22"/>
          <p:cNvSpPr txBox="1"/>
          <p:nvPr/>
        </p:nvSpPr>
        <p:spPr>
          <a:xfrm>
            <a:off x="5301208" y="7977336"/>
            <a:ext cx="1226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solidFill>
                  <a:schemeClr val="bg1"/>
                </a:solidFill>
              </a:rPr>
              <a:t>皇居</a:t>
            </a:r>
            <a:r>
              <a:rPr lang="ja-JP" altLang="en-US" sz="1000" dirty="0">
                <a:solidFill>
                  <a:schemeClr val="bg1"/>
                </a:solidFill>
              </a:rPr>
              <a:t>二重橋</a:t>
            </a:r>
            <a:endParaRPr lang="en-US" altLang="ja-JP" sz="1000" dirty="0">
              <a:solidFill>
                <a:schemeClr val="bg1"/>
              </a:solidFill>
            </a:endParaRPr>
          </a:p>
          <a:p>
            <a:r>
              <a:rPr lang="ja-JP" altLang="en-US" sz="800" dirty="0" smtClean="0">
                <a:solidFill>
                  <a:schemeClr val="bg1"/>
                </a:solidFill>
              </a:rPr>
              <a:t>Ｎｉｊｕ</a:t>
            </a:r>
            <a:r>
              <a:rPr lang="ja-JP" altLang="en-US" sz="800" dirty="0">
                <a:solidFill>
                  <a:schemeClr val="bg1"/>
                </a:solidFill>
              </a:rPr>
              <a:t>　</a:t>
            </a:r>
            <a:r>
              <a:rPr lang="ja-JP" altLang="en-US" sz="800" dirty="0" smtClean="0">
                <a:solidFill>
                  <a:schemeClr val="bg1"/>
                </a:solidFill>
              </a:rPr>
              <a:t>Ｂａｓｈｉ</a:t>
            </a:r>
            <a:r>
              <a:rPr lang="ja-JP" altLang="en-US" sz="800" dirty="0">
                <a:solidFill>
                  <a:schemeClr val="bg1"/>
                </a:solidFill>
              </a:rPr>
              <a:t>　</a:t>
            </a:r>
            <a:r>
              <a:rPr lang="ja-JP" altLang="en-US" sz="800" dirty="0" smtClean="0">
                <a:solidFill>
                  <a:schemeClr val="bg1"/>
                </a:solidFill>
              </a:rPr>
              <a:t>Ｂｒｉｄｇ</a:t>
            </a:r>
            <a:r>
              <a:rPr lang="ja-JP" altLang="en-US" sz="800" dirty="0">
                <a:solidFill>
                  <a:schemeClr val="bg1"/>
                </a:solidFill>
              </a:rPr>
              <a:t>ｅ</a:t>
            </a:r>
            <a:endParaRPr kumimoji="1" lang="en-US" altLang="ja-JP" sz="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4619</TotalTime>
  <Words>178</Words>
  <Application>Microsoft Office PowerPoint</Application>
  <PresentationFormat>A4 210 x 297 mm</PresentationFormat>
  <Paragraphs>51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AR丸ゴシック体E</vt:lpstr>
      <vt:lpstr>ＤＦ特太ゴシック体</vt:lpstr>
      <vt:lpstr>HGP創英角ｺﾞｼｯｸUB</vt:lpstr>
      <vt:lpstr>HG丸ｺﾞｼｯｸM-PRO</vt:lpstr>
      <vt:lpstr>ＭＳ Ｐゴシック</vt:lpstr>
      <vt:lpstr>宋体</vt:lpstr>
      <vt:lpstr>小塚ゴシック Pro B</vt:lpstr>
      <vt:lpstr>小塚ゴシック Pro R</vt:lpstr>
      <vt:lpstr>Arial</vt:lpstr>
      <vt:lpstr>Calibri</vt:lpstr>
      <vt:lpstr>Segoe UI</vt:lpstr>
      <vt:lpstr>Office テーマ</vt:lpstr>
      <vt:lpstr>PowerPoint プレゼンテーション</vt:lpstr>
    </vt:vector>
  </TitlesOfParts>
  <Company>横浜国立大学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matsui.manami</dc:creator>
  <cp:lastModifiedBy>脇 真由美</cp:lastModifiedBy>
  <cp:revision>537</cp:revision>
  <cp:lastPrinted>2016-09-05T00:57:59Z</cp:lastPrinted>
  <dcterms:created xsi:type="dcterms:W3CDTF">2011-07-20T02:55:42Z</dcterms:created>
  <dcterms:modified xsi:type="dcterms:W3CDTF">2016-09-27T00:26:44Z</dcterms:modified>
</cp:coreProperties>
</file>